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Proxima Nova"/>
      <p:regular r:id="rId38"/>
      <p:bold r:id="rId39"/>
      <p:italic r:id="rId40"/>
      <p:boldItalic r:id="rId41"/>
    </p:embeddedFont>
    <p:embeddedFont>
      <p:font typeface="Overpass"/>
      <p:regular r:id="rId42"/>
      <p:bold r:id="rId43"/>
      <p:italic r:id="rId44"/>
      <p:boldItalic r:id="rId45"/>
    </p:embeddedFont>
    <p:embeddedFont>
      <p:font typeface="Overpass Light"/>
      <p:regular r:id="rId46"/>
      <p:bold r:id="rId47"/>
      <p:italic r:id="rId48"/>
      <p:boldItalic r:id="rId49"/>
    </p:embeddedFont>
    <p:embeddedFont>
      <p:font typeface="Overpass SemiBold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31FAD65-13C7-4807-90CF-DACBC34EB9F8}">
  <a:tblStyle styleId="{C31FAD65-13C7-4807-90CF-DACBC34EB9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italic.fntdata"/><Relationship Id="rId42" Type="http://schemas.openxmlformats.org/officeDocument/2006/relationships/font" Target="fonts/Overpass-regular.fntdata"/><Relationship Id="rId41" Type="http://schemas.openxmlformats.org/officeDocument/2006/relationships/font" Target="fonts/ProximaNova-boldItalic.fntdata"/><Relationship Id="rId44" Type="http://schemas.openxmlformats.org/officeDocument/2006/relationships/font" Target="fonts/Overpass-italic.fntdata"/><Relationship Id="rId43" Type="http://schemas.openxmlformats.org/officeDocument/2006/relationships/font" Target="fonts/Overpass-bold.fntdata"/><Relationship Id="rId46" Type="http://schemas.openxmlformats.org/officeDocument/2006/relationships/font" Target="fonts/OverpassLight-regular.fntdata"/><Relationship Id="rId45" Type="http://schemas.openxmlformats.org/officeDocument/2006/relationships/font" Target="fonts/Overpas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verpassLight-italic.fntdata"/><Relationship Id="rId47" Type="http://schemas.openxmlformats.org/officeDocument/2006/relationships/font" Target="fonts/OverpassLight-bold.fntdata"/><Relationship Id="rId49" Type="http://schemas.openxmlformats.org/officeDocument/2006/relationships/font" Target="fonts/Overpass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ProximaNova-bold.fntdata"/><Relationship Id="rId38" Type="http://schemas.openxmlformats.org/officeDocument/2006/relationships/font" Target="fonts/ProximaNova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verpassSemiBold-bold.fntdata"/><Relationship Id="rId50" Type="http://schemas.openxmlformats.org/officeDocument/2006/relationships/font" Target="fonts/OverpassSemiBold-regular.fntdata"/><Relationship Id="rId53" Type="http://schemas.openxmlformats.org/officeDocument/2006/relationships/font" Target="fonts/OverpassSemiBold-boldItalic.fntdata"/><Relationship Id="rId52" Type="http://schemas.openxmlformats.org/officeDocument/2006/relationships/font" Target="fonts/OverpassSemiBold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d85599092_0_7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d8559909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cbfb3634c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cbfb3634c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d85599092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d85599092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d85599092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d85599092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d85599092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d85599092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d85599092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d85599092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85599092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85599092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d85599092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d85599092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d85599092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d85599092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d85599092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d85599092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cbfb3634c_0_1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cbfb3634c_0_1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d85599092_0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d85599092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d85599092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d85599092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d85599092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d85599092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d85599092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d85599092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d85599092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d85599092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d85599092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d85599092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d85599092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d85599092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d85599092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d85599092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d85599092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5d85599092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d85599092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d85599092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d85599092_0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d8559909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d85599092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d85599092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cbfb3634c_0_1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5cbfb3634c_0_1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d85599092_0_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d8559909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d85599092_0_1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d8559909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d85599092_0_2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d8559909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d85599092_0_3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d8559909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d85599092_0_4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d8559909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d85599092_0_6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d8559909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red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61" name="Google Shape;61;p1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1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65" name="Google Shape;65;p14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6" name="Google Shape;66;p14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only">
  <p:cSld name="CUSTOM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left, graphic right">
  <p:cSld name="CUSTOM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826700" y="1625925"/>
            <a:ext cx="35850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phic left, text right">
  <p:cSld name="CUSTOM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4732350" y="1625925"/>
            <a:ext cx="35850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, graphics">
  <p:cSld name="CUSTOM_2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8"/>
          <p:cNvSpPr txBox="1"/>
          <p:nvPr>
            <p:ph idx="1" type="subTitle"/>
          </p:nvPr>
        </p:nvSpPr>
        <p:spPr>
          <a:xfrm>
            <a:off x="826650" y="2644932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8"/>
          <p:cNvSpPr txBox="1"/>
          <p:nvPr>
            <p:ph idx="3" type="subTitle"/>
          </p:nvPr>
        </p:nvSpPr>
        <p:spPr>
          <a:xfrm>
            <a:off x="3467638" y="2644932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3467638" y="3110231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8"/>
          <p:cNvSpPr txBox="1"/>
          <p:nvPr>
            <p:ph idx="5" type="subTitle"/>
          </p:nvPr>
        </p:nvSpPr>
        <p:spPr>
          <a:xfrm>
            <a:off x="6108738" y="2644932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/>
        </p:txBody>
      </p:sp>
      <p:sp>
        <p:nvSpPr>
          <p:cNvPr id="88" name="Google Shape;88;p18"/>
          <p:cNvSpPr txBox="1"/>
          <p:nvPr>
            <p:ph idx="6" type="body"/>
          </p:nvPr>
        </p:nvSpPr>
        <p:spPr>
          <a:xfrm>
            <a:off x="6108738" y="3110231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7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9">
  <p:cSld name="TITLE_AND_BODY_9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97" name="Google Shape;97;p20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2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OpenShift 4.x Architecture Workshop</a:t>
            </a:r>
            <a:endParaRPr/>
          </a:p>
        </p:txBody>
      </p:sp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CoreOS and OpenShift 4.x</a:t>
            </a:r>
            <a:endParaRPr/>
          </a:p>
        </p:txBody>
      </p:sp>
      <p:sp>
        <p:nvSpPr>
          <p:cNvPr id="110" name="Google Shape;110;p21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 2019	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0"/>
          <p:cNvSpPr txBox="1"/>
          <p:nvPr>
            <p:ph idx="2" type="body"/>
          </p:nvPr>
        </p:nvSpPr>
        <p:spPr>
          <a:xfrm>
            <a:off x="652275" y="3470725"/>
            <a:ext cx="23829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OCI compliant and docker compatible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Leverages runC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CLI via crictl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Improved performance and scalability</a:t>
            </a:r>
            <a:endParaRPr/>
          </a:p>
        </p:txBody>
      </p:sp>
      <p:sp>
        <p:nvSpPr>
          <p:cNvPr id="202" name="Google Shape;202;p30"/>
          <p:cNvSpPr txBox="1"/>
          <p:nvPr>
            <p:ph idx="1" type="subTitle"/>
          </p:nvPr>
        </p:nvSpPr>
        <p:spPr>
          <a:xfrm>
            <a:off x="826650" y="2836532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Light-weight runtime for the Kube CRI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3" name="Google Shape;203;p30"/>
          <p:cNvSpPr txBox="1"/>
          <p:nvPr>
            <p:ph idx="3" type="subTitle"/>
          </p:nvPr>
        </p:nvSpPr>
        <p:spPr>
          <a:xfrm>
            <a:off x="3467638" y="2836532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 docker-compatible CLI for containers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4" name="Google Shape;204;p30"/>
          <p:cNvSpPr txBox="1"/>
          <p:nvPr>
            <p:ph idx="4" type="body"/>
          </p:nvPr>
        </p:nvSpPr>
        <p:spPr>
          <a:xfrm>
            <a:off x="3467638" y="3470731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Remote management API via Varlink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Image/container tagging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Advanced namespace isolation</a:t>
            </a:r>
            <a:endParaRPr/>
          </a:p>
        </p:txBody>
      </p:sp>
      <p:sp>
        <p:nvSpPr>
          <p:cNvPr id="205" name="Google Shape;205;p30"/>
          <p:cNvSpPr txBox="1"/>
          <p:nvPr>
            <p:ph idx="5" type="subTitle"/>
          </p:nvPr>
        </p:nvSpPr>
        <p:spPr>
          <a:xfrm>
            <a:off x="6108738" y="2836532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Inspect, push/pull, &amp; signing of OCI images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6" name="Google Shape;206;p30"/>
          <p:cNvSpPr txBox="1"/>
          <p:nvPr>
            <p:ph idx="6" type="body"/>
          </p:nvPr>
        </p:nvSpPr>
        <p:spPr>
          <a:xfrm>
            <a:off x="6108738" y="3470731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Inspect image manifests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Can transfer images between multiple registries.</a:t>
            </a:r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Container Stack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8" name="Google Shape;208;p30"/>
          <p:cNvSpPr txBox="1"/>
          <p:nvPr>
            <p:ph idx="7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OCI tooling to create, run, and manage, Linux Containers with a cluster-friendly life cycle  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3">
            <a:alphaModFix/>
          </a:blip>
          <a:srcRect b="0" l="39968" r="0" t="0"/>
          <a:stretch/>
        </p:blipFill>
        <p:spPr>
          <a:xfrm>
            <a:off x="1680925" y="1604450"/>
            <a:ext cx="1398550" cy="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 rotWithShape="1">
          <a:blip r:embed="rId4">
            <a:alphaModFix/>
          </a:blip>
          <a:srcRect b="0" l="0" r="72988" t="0"/>
          <a:stretch/>
        </p:blipFill>
        <p:spPr>
          <a:xfrm>
            <a:off x="3356350" y="1617075"/>
            <a:ext cx="965926" cy="91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 b="0" l="0" r="61130" t="0"/>
          <a:stretch/>
        </p:blipFill>
        <p:spPr>
          <a:xfrm>
            <a:off x="825925" y="1604450"/>
            <a:ext cx="905550" cy="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 b="0" l="28289" r="0" t="0"/>
          <a:stretch/>
        </p:blipFill>
        <p:spPr>
          <a:xfrm>
            <a:off x="4262800" y="1748950"/>
            <a:ext cx="1626769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846" y="1476675"/>
            <a:ext cx="1626774" cy="122008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/>
        </p:nvSpPr>
        <p:spPr>
          <a:xfrm>
            <a:off x="6991275" y="1748950"/>
            <a:ext cx="18765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verpass"/>
                <a:ea typeface="Overpass"/>
                <a:cs typeface="Overpass"/>
                <a:sym typeface="Overpass"/>
              </a:rPr>
              <a:t>skopeo</a:t>
            </a:r>
            <a:endParaRPr sz="2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OpenShift 4.x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/>
          <p:nvPr/>
        </p:nvSpPr>
        <p:spPr>
          <a:xfrm>
            <a:off x="1005725" y="2847125"/>
            <a:ext cx="22554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Integrate CoreOS technology for a better install, re-config and upgrade experience.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Bring over-the-air upgrades to the platform.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3489751" y="2847125"/>
            <a:ext cx="22554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7" name="Google Shape;227;p32"/>
          <p:cNvSpPr/>
          <p:nvPr/>
        </p:nvSpPr>
        <p:spPr>
          <a:xfrm>
            <a:off x="5973801" y="2847125"/>
            <a:ext cx="22554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Provide tools, guidance and automation for customers and partners to deliver smart software on top of OpenShift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8" name="Google Shape;228;p32"/>
          <p:cNvSpPr txBox="1"/>
          <p:nvPr>
            <p:ph type="title"/>
          </p:nvPr>
        </p:nvSpPr>
        <p:spPr>
          <a:xfrm>
            <a:off x="826650" y="0"/>
            <a:ext cx="74907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OPENSHIFT 4.x THEMES</a:t>
            </a:r>
            <a:endParaRPr>
              <a:solidFill>
                <a:srgbClr val="3F9C3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9" name="Google Shape;229;p32"/>
          <p:cNvSpPr/>
          <p:nvPr/>
        </p:nvSpPr>
        <p:spPr>
          <a:xfrm>
            <a:off x="3459201" y="2847125"/>
            <a:ext cx="22554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Introduce Red Hat CoreOS as an immutable OS option. Enhance “infrastructure as code” throughout the platform.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0" name="Google Shape;230;p32"/>
          <p:cNvSpPr/>
          <p:nvPr/>
        </p:nvSpPr>
        <p:spPr>
          <a:xfrm>
            <a:off x="1005713" y="1338243"/>
            <a:ext cx="2255400" cy="1366500"/>
          </a:xfrm>
          <a:prstGeom prst="rect">
            <a:avLst/>
          </a:prstGeom>
          <a:solidFill>
            <a:srgbClr val="69A6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DAY 2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OPERATIONS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1" name="Google Shape;231;p32"/>
          <p:cNvSpPr/>
          <p:nvPr/>
        </p:nvSpPr>
        <p:spPr>
          <a:xfrm>
            <a:off x="1005713" y="1937270"/>
            <a:ext cx="2255400" cy="762900"/>
          </a:xfrm>
          <a:prstGeom prst="rect">
            <a:avLst/>
          </a:prstGeom>
          <a:solidFill>
            <a:srgbClr val="0084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5974466" y="1338250"/>
            <a:ext cx="2255400" cy="1366500"/>
          </a:xfrm>
          <a:prstGeom prst="rect">
            <a:avLst/>
          </a:prstGeom>
          <a:solidFill>
            <a:srgbClr val="6EC66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OPERATOR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FRAMEWORK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3491547" y="1338250"/>
            <a:ext cx="2255400" cy="1366500"/>
          </a:xfrm>
          <a:prstGeom prst="rect">
            <a:avLst/>
          </a:prstGeom>
          <a:solidFill>
            <a:srgbClr val="C5000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IMMUTABLE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INFRASTRUCTURE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4" name="Google Shape;234;p32"/>
          <p:cNvSpPr/>
          <p:nvPr/>
        </p:nvSpPr>
        <p:spPr>
          <a:xfrm>
            <a:off x="3491547" y="1937270"/>
            <a:ext cx="2255400" cy="762900"/>
          </a:xfrm>
          <a:prstGeom prst="rect">
            <a:avLst/>
          </a:prstGeom>
          <a:solidFill>
            <a:srgbClr val="8B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5974466" y="1937270"/>
            <a:ext cx="2255400" cy="762900"/>
          </a:xfrm>
          <a:prstGeom prst="rect">
            <a:avLst/>
          </a:prstGeom>
          <a:solidFill>
            <a:srgbClr val="3F9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080" y="2126420"/>
            <a:ext cx="522150" cy="3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030" y="2129775"/>
            <a:ext cx="344971" cy="3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0696" y="2128800"/>
            <a:ext cx="384836" cy="3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/>
          <p:nvPr/>
        </p:nvSpPr>
        <p:spPr>
          <a:xfrm>
            <a:off x="1005713" y="1338243"/>
            <a:ext cx="2255400" cy="1366500"/>
          </a:xfrm>
          <a:prstGeom prst="rect">
            <a:avLst/>
          </a:prstGeom>
          <a:solidFill>
            <a:srgbClr val="69A6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DAY 2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OPERATIONS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45" name="Google Shape;245;p33"/>
          <p:cNvSpPr/>
          <p:nvPr/>
        </p:nvSpPr>
        <p:spPr>
          <a:xfrm>
            <a:off x="1005713" y="1937270"/>
            <a:ext cx="2255400" cy="762900"/>
          </a:xfrm>
          <a:prstGeom prst="rect">
            <a:avLst/>
          </a:prstGeom>
          <a:solidFill>
            <a:srgbClr val="0084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3"/>
          <p:cNvSpPr/>
          <p:nvPr/>
        </p:nvSpPr>
        <p:spPr>
          <a:xfrm>
            <a:off x="5974466" y="1338250"/>
            <a:ext cx="2255400" cy="1366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OPERATOR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FRAMEWORK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47" name="Google Shape;247;p33"/>
          <p:cNvSpPr/>
          <p:nvPr/>
        </p:nvSpPr>
        <p:spPr>
          <a:xfrm>
            <a:off x="3491547" y="1338250"/>
            <a:ext cx="2255400" cy="1366500"/>
          </a:xfrm>
          <a:prstGeom prst="rect">
            <a:avLst/>
          </a:prstGeom>
          <a:solidFill>
            <a:srgbClr val="C5000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IMMUTABLE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INFRASTRUCTURE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48" name="Google Shape;248;p33"/>
          <p:cNvSpPr/>
          <p:nvPr/>
        </p:nvSpPr>
        <p:spPr>
          <a:xfrm>
            <a:off x="3491547" y="1937270"/>
            <a:ext cx="2255400" cy="762900"/>
          </a:xfrm>
          <a:prstGeom prst="rect">
            <a:avLst/>
          </a:prstGeom>
          <a:solidFill>
            <a:srgbClr val="8B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3"/>
          <p:cNvSpPr/>
          <p:nvPr/>
        </p:nvSpPr>
        <p:spPr>
          <a:xfrm>
            <a:off x="5974466" y="1937270"/>
            <a:ext cx="2255400" cy="762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080" y="2126420"/>
            <a:ext cx="522150" cy="3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030" y="2129775"/>
            <a:ext cx="344971" cy="3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0696" y="2128800"/>
            <a:ext cx="384836" cy="3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3"/>
          <p:cNvSpPr txBox="1"/>
          <p:nvPr>
            <p:ph type="title"/>
          </p:nvPr>
        </p:nvSpPr>
        <p:spPr>
          <a:xfrm>
            <a:off x="826650" y="0"/>
            <a:ext cx="74907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OPENSHIFT 4.x WORKSTREAMS</a:t>
            </a:r>
            <a:endParaRPr>
              <a:solidFill>
                <a:srgbClr val="3F9C3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54" name="Google Shape;254;p33"/>
          <p:cNvCxnSpPr>
            <a:stCxn id="245" idx="2"/>
          </p:cNvCxnSpPr>
          <p:nvPr/>
        </p:nvCxnSpPr>
        <p:spPr>
          <a:xfrm>
            <a:off x="2133413" y="2700170"/>
            <a:ext cx="0" cy="402900"/>
          </a:xfrm>
          <a:prstGeom prst="straightConnector1">
            <a:avLst/>
          </a:prstGeom>
          <a:noFill/>
          <a:ln cap="flat" cmpd="sng" w="9525">
            <a:solidFill>
              <a:srgbClr val="0084D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5" name="Google Shape;255;p33"/>
          <p:cNvCxnSpPr/>
          <p:nvPr/>
        </p:nvCxnSpPr>
        <p:spPr>
          <a:xfrm>
            <a:off x="4619563" y="2700170"/>
            <a:ext cx="0" cy="402900"/>
          </a:xfrm>
          <a:prstGeom prst="straightConnector1">
            <a:avLst/>
          </a:prstGeom>
          <a:noFill/>
          <a:ln cap="flat" cmpd="sng" w="9525">
            <a:solidFill>
              <a:srgbClr val="A3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6" name="Google Shape;256;p33"/>
          <p:cNvSpPr/>
          <p:nvPr/>
        </p:nvSpPr>
        <p:spPr>
          <a:xfrm>
            <a:off x="926375" y="3143900"/>
            <a:ext cx="24141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AWS Installer + bootstrapping</a:t>
            </a:r>
            <a:endParaRPr b="1"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Autoscale out of the box</a:t>
            </a:r>
            <a:endParaRPr b="1"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MachineSet node pools</a:t>
            </a:r>
            <a:endParaRPr b="1"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57" name="Google Shape;257;p33"/>
          <p:cNvSpPr/>
          <p:nvPr/>
        </p:nvSpPr>
        <p:spPr>
          <a:xfrm>
            <a:off x="3412505" y="3143900"/>
            <a:ext cx="24141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Red Hat CoreOS</a:t>
            </a:r>
            <a:endParaRPr b="1"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Discourage SSH/node mutation</a:t>
            </a:r>
            <a:endParaRPr b="1"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Ignition for Machine config</a:t>
            </a:r>
            <a:endParaRPr b="1"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type="title"/>
          </p:nvPr>
        </p:nvSpPr>
        <p:spPr>
          <a:xfrm>
            <a:off x="826650" y="0"/>
            <a:ext cx="74907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IMMUTABLE INFRASTRUCTURE</a:t>
            </a:r>
            <a:endParaRPr>
              <a:solidFill>
                <a:srgbClr val="3F9C3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4" name="Google Shape;264;p34"/>
          <p:cNvSpPr/>
          <p:nvPr/>
        </p:nvSpPr>
        <p:spPr>
          <a:xfrm>
            <a:off x="1410060" y="3251450"/>
            <a:ext cx="2255400" cy="1366500"/>
          </a:xfrm>
          <a:prstGeom prst="rect">
            <a:avLst/>
          </a:prstGeom>
          <a:solidFill>
            <a:srgbClr val="C5000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OPERATING SYSTEM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5" name="Google Shape;265;p34"/>
          <p:cNvSpPr/>
          <p:nvPr/>
        </p:nvSpPr>
        <p:spPr>
          <a:xfrm>
            <a:off x="1410060" y="1495550"/>
            <a:ext cx="2255400" cy="1366500"/>
          </a:xfrm>
          <a:prstGeom prst="rect">
            <a:avLst/>
          </a:prstGeom>
          <a:solidFill>
            <a:srgbClr val="0084D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OPENSHIFT PLATFORM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66" name="Google Shape;2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62" y="1963350"/>
            <a:ext cx="675225" cy="6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 rotWithShape="1">
          <a:blip r:embed="rId4">
            <a:alphaModFix/>
          </a:blip>
          <a:srcRect b="0" l="0" r="65751" t="0"/>
          <a:stretch/>
        </p:blipFill>
        <p:spPr>
          <a:xfrm>
            <a:off x="2177773" y="3710786"/>
            <a:ext cx="719981" cy="6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 txBox="1"/>
          <p:nvPr/>
        </p:nvSpPr>
        <p:spPr>
          <a:xfrm>
            <a:off x="1781988" y="974276"/>
            <a:ext cx="15522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OPENSHIFT 3</a:t>
            </a:r>
            <a:endParaRPr>
              <a:solidFill>
                <a:schemeClr val="dk2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269" name="Google Shape;269;p34"/>
          <p:cNvSpPr/>
          <p:nvPr/>
        </p:nvSpPr>
        <p:spPr>
          <a:xfrm>
            <a:off x="4109100" y="1486675"/>
            <a:ext cx="46500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</a:pPr>
            <a:r>
              <a:rPr lang="en" sz="1600">
                <a:latin typeface="Overpass"/>
                <a:ea typeface="Overpass"/>
                <a:cs typeface="Overpass"/>
                <a:sym typeface="Overpass"/>
              </a:rPr>
              <a:t>Manually provision RHEL, bring to cluster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</a:pPr>
            <a:r>
              <a:rPr lang="en" sz="1600">
                <a:latin typeface="Overpass"/>
                <a:ea typeface="Overpass"/>
                <a:cs typeface="Overpass"/>
                <a:sym typeface="Overpass"/>
              </a:rPr>
              <a:t>Rely on admin to correctly configure OS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</a:pPr>
            <a:r>
              <a:rPr lang="en" sz="1600">
                <a:latin typeface="Overpass"/>
                <a:ea typeface="Overpass"/>
                <a:cs typeface="Overpass"/>
                <a:sym typeface="Overpass"/>
              </a:rPr>
              <a:t>Configuration drift over time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</a:pPr>
            <a:r>
              <a:rPr lang="en" sz="1600">
                <a:latin typeface="Overpass"/>
                <a:ea typeface="Overpass"/>
                <a:cs typeface="Overpass"/>
                <a:sym typeface="Overpass"/>
              </a:rPr>
              <a:t>Upgrades control the platform and limited parts of the node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70" name="Google Shape;27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/>
          <p:nvPr/>
        </p:nvSpPr>
        <p:spPr>
          <a:xfrm>
            <a:off x="5266425" y="1363375"/>
            <a:ext cx="2467500" cy="3378300"/>
          </a:xfrm>
          <a:prstGeom prst="rect">
            <a:avLst/>
          </a:prstGeom>
          <a:solidFill>
            <a:srgbClr val="A30000"/>
          </a:solidFill>
          <a:ln cap="flat" cmpd="sng" w="28575">
            <a:solidFill>
              <a:srgbClr val="A3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5372460" y="3251450"/>
            <a:ext cx="2255400" cy="1366500"/>
          </a:xfrm>
          <a:prstGeom prst="rect">
            <a:avLst/>
          </a:prstGeom>
          <a:solidFill>
            <a:srgbClr val="C5000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OPERATING SYSTEM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7" name="Google Shape;277;p35"/>
          <p:cNvSpPr txBox="1"/>
          <p:nvPr>
            <p:ph type="title"/>
          </p:nvPr>
        </p:nvSpPr>
        <p:spPr>
          <a:xfrm>
            <a:off x="826650" y="0"/>
            <a:ext cx="74907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IMMUTABLE INFRASTRUCTURE</a:t>
            </a:r>
            <a:endParaRPr>
              <a:solidFill>
                <a:srgbClr val="3F9C3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8" name="Google Shape;278;p35"/>
          <p:cNvSpPr/>
          <p:nvPr/>
        </p:nvSpPr>
        <p:spPr>
          <a:xfrm>
            <a:off x="1410060" y="3251450"/>
            <a:ext cx="2255400" cy="1366500"/>
          </a:xfrm>
          <a:prstGeom prst="rect">
            <a:avLst/>
          </a:prstGeom>
          <a:solidFill>
            <a:srgbClr val="C5000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OPERATING SYSTEM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9" name="Google Shape;279;p35"/>
          <p:cNvSpPr/>
          <p:nvPr/>
        </p:nvSpPr>
        <p:spPr>
          <a:xfrm>
            <a:off x="1410060" y="1495550"/>
            <a:ext cx="2255400" cy="1366500"/>
          </a:xfrm>
          <a:prstGeom prst="rect">
            <a:avLst/>
          </a:prstGeom>
          <a:solidFill>
            <a:srgbClr val="0084D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OPENSHIFT PLATFORM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62" y="1963350"/>
            <a:ext cx="675225" cy="6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 rotWithShape="1">
          <a:blip r:embed="rId4">
            <a:alphaModFix/>
          </a:blip>
          <a:srcRect b="0" l="0" r="65751" t="0"/>
          <a:stretch/>
        </p:blipFill>
        <p:spPr>
          <a:xfrm>
            <a:off x="2177773" y="3710786"/>
            <a:ext cx="719981" cy="6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/>
          <p:nvPr/>
        </p:nvSpPr>
        <p:spPr>
          <a:xfrm>
            <a:off x="5372460" y="1495550"/>
            <a:ext cx="2255400" cy="1366500"/>
          </a:xfrm>
          <a:prstGeom prst="rect">
            <a:avLst/>
          </a:prstGeom>
          <a:solidFill>
            <a:srgbClr val="C5000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CONTROL PLANE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83" name="Google Shape;2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562" y="1963350"/>
            <a:ext cx="675225" cy="6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/>
          <p:cNvPicPr preferRelativeResize="0"/>
          <p:nvPr/>
        </p:nvPicPr>
        <p:blipFill rotWithShape="1">
          <a:blip r:embed="rId4">
            <a:alphaModFix/>
          </a:blip>
          <a:srcRect b="0" l="0" r="65751" t="0"/>
          <a:stretch/>
        </p:blipFill>
        <p:spPr>
          <a:xfrm>
            <a:off x="5728162" y="3815725"/>
            <a:ext cx="496175" cy="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60">
            <a:off x="6751486" y="2849244"/>
            <a:ext cx="406562" cy="40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60">
            <a:off x="6317206" y="2849244"/>
            <a:ext cx="406562" cy="40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60">
            <a:off x="5882927" y="2849244"/>
            <a:ext cx="406562" cy="40656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5"/>
          <p:cNvSpPr txBox="1"/>
          <p:nvPr/>
        </p:nvSpPr>
        <p:spPr>
          <a:xfrm>
            <a:off x="5744388" y="974276"/>
            <a:ext cx="15522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5000B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OPENSHIFT 4</a:t>
            </a:r>
            <a:endParaRPr>
              <a:solidFill>
                <a:srgbClr val="C5000B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1781988" y="974276"/>
            <a:ext cx="15522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OPENSHIFT 3</a:t>
            </a:r>
            <a:endParaRPr>
              <a:solidFill>
                <a:schemeClr val="dk2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1487" y="3760892"/>
            <a:ext cx="1125226" cy="57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826650" y="0"/>
            <a:ext cx="74907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IMMUTABLE INFRASTRUCTURE</a:t>
            </a:r>
            <a:endParaRPr>
              <a:solidFill>
                <a:srgbClr val="3F9C3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7" name="Google Shape;297;p36"/>
          <p:cNvSpPr/>
          <p:nvPr/>
        </p:nvSpPr>
        <p:spPr>
          <a:xfrm>
            <a:off x="1227825" y="1134775"/>
            <a:ext cx="2467500" cy="3378300"/>
          </a:xfrm>
          <a:prstGeom prst="rect">
            <a:avLst/>
          </a:prstGeom>
          <a:solidFill>
            <a:srgbClr val="A30000"/>
          </a:solidFill>
          <a:ln cap="flat" cmpd="sng" w="28575">
            <a:solidFill>
              <a:srgbClr val="A3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1333860" y="3022850"/>
            <a:ext cx="2255400" cy="1366500"/>
          </a:xfrm>
          <a:prstGeom prst="rect">
            <a:avLst/>
          </a:prstGeom>
          <a:solidFill>
            <a:srgbClr val="C5000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OPERATING SYSTEM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9" name="Google Shape;299;p36"/>
          <p:cNvSpPr/>
          <p:nvPr/>
        </p:nvSpPr>
        <p:spPr>
          <a:xfrm>
            <a:off x="1333860" y="1266950"/>
            <a:ext cx="2255400" cy="1366500"/>
          </a:xfrm>
          <a:prstGeom prst="rect">
            <a:avLst/>
          </a:prstGeom>
          <a:solidFill>
            <a:srgbClr val="C5000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CONTROL PLANE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962" y="1734750"/>
            <a:ext cx="675225" cy="6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 rotWithShape="1">
          <a:blip r:embed="rId4">
            <a:alphaModFix/>
          </a:blip>
          <a:srcRect b="0" l="0" r="65751" t="0"/>
          <a:stretch/>
        </p:blipFill>
        <p:spPr>
          <a:xfrm>
            <a:off x="1689562" y="3587125"/>
            <a:ext cx="496175" cy="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60">
            <a:off x="2712886" y="2620644"/>
            <a:ext cx="406562" cy="40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60">
            <a:off x="2278606" y="2620644"/>
            <a:ext cx="406562" cy="40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60">
            <a:off x="1844327" y="2620644"/>
            <a:ext cx="406562" cy="40656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 txBox="1"/>
          <p:nvPr/>
        </p:nvSpPr>
        <p:spPr>
          <a:xfrm>
            <a:off x="4204025" y="1363375"/>
            <a:ext cx="43083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For Day 2 management, the cluster needs full control over the nodes.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06" name="Google Shape;30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2887" y="3532292"/>
            <a:ext cx="1125226" cy="57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>
            <p:ph type="title"/>
          </p:nvPr>
        </p:nvSpPr>
        <p:spPr>
          <a:xfrm>
            <a:off x="826650" y="0"/>
            <a:ext cx="74907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IMMUTABLE INFRASTRUCTURE</a:t>
            </a:r>
            <a:endParaRPr>
              <a:solidFill>
                <a:srgbClr val="3F9C3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3" name="Google Shape;313;p37"/>
          <p:cNvSpPr/>
          <p:nvPr/>
        </p:nvSpPr>
        <p:spPr>
          <a:xfrm>
            <a:off x="1227825" y="1134775"/>
            <a:ext cx="2467500" cy="3378300"/>
          </a:xfrm>
          <a:prstGeom prst="rect">
            <a:avLst/>
          </a:prstGeom>
          <a:solidFill>
            <a:srgbClr val="A30000"/>
          </a:solidFill>
          <a:ln cap="flat" cmpd="sng" w="28575">
            <a:solidFill>
              <a:srgbClr val="A3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7"/>
          <p:cNvSpPr/>
          <p:nvPr/>
        </p:nvSpPr>
        <p:spPr>
          <a:xfrm>
            <a:off x="1333860" y="3022850"/>
            <a:ext cx="2255400" cy="1366500"/>
          </a:xfrm>
          <a:prstGeom prst="rect">
            <a:avLst/>
          </a:prstGeom>
          <a:solidFill>
            <a:srgbClr val="C5000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OPERATING SYSTEM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1333860" y="1266950"/>
            <a:ext cx="2255400" cy="1366500"/>
          </a:xfrm>
          <a:prstGeom prst="rect">
            <a:avLst/>
          </a:prstGeom>
          <a:solidFill>
            <a:srgbClr val="C5000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CONTROL PLANE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16" name="Google Shape;3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962" y="1734750"/>
            <a:ext cx="675225" cy="6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7"/>
          <p:cNvPicPr preferRelativeResize="0"/>
          <p:nvPr/>
        </p:nvPicPr>
        <p:blipFill rotWithShape="1">
          <a:blip r:embed="rId4">
            <a:alphaModFix/>
          </a:blip>
          <a:srcRect b="0" l="0" r="65751" t="0"/>
          <a:stretch/>
        </p:blipFill>
        <p:spPr>
          <a:xfrm>
            <a:off x="1689562" y="3587125"/>
            <a:ext cx="496175" cy="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60">
            <a:off x="2712886" y="2620644"/>
            <a:ext cx="406562" cy="40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60">
            <a:off x="2278606" y="2620644"/>
            <a:ext cx="406562" cy="40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60">
            <a:off x="1844327" y="2620644"/>
            <a:ext cx="406562" cy="406562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 txBox="1"/>
          <p:nvPr/>
        </p:nvSpPr>
        <p:spPr>
          <a:xfrm>
            <a:off x="4204025" y="1363375"/>
            <a:ext cx="43083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For Day 2 management, the cluster needs full control over the nodes.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22" name="Google Shape;322;p37"/>
          <p:cNvSpPr txBox="1"/>
          <p:nvPr/>
        </p:nvSpPr>
        <p:spPr>
          <a:xfrm>
            <a:off x="4223000" y="2433500"/>
            <a:ext cx="1556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Immutability</a:t>
            </a:r>
            <a:endParaRPr sz="1800"/>
          </a:p>
        </p:txBody>
      </p:sp>
      <p:sp>
        <p:nvSpPr>
          <p:cNvPr id="323" name="Google Shape;323;p37"/>
          <p:cNvSpPr txBox="1"/>
          <p:nvPr/>
        </p:nvSpPr>
        <p:spPr>
          <a:xfrm>
            <a:off x="6347125" y="2433500"/>
            <a:ext cx="2255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repeatability</a:t>
            </a:r>
            <a:endParaRPr sz="1800"/>
          </a:p>
        </p:txBody>
      </p:sp>
      <p:sp>
        <p:nvSpPr>
          <p:cNvPr id="324" name="Google Shape;324;p37"/>
          <p:cNvSpPr txBox="1"/>
          <p:nvPr/>
        </p:nvSpPr>
        <p:spPr>
          <a:xfrm>
            <a:off x="5779435" y="2282295"/>
            <a:ext cx="4962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=</a:t>
            </a:r>
            <a:endParaRPr b="1" sz="36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4223000" y="2814500"/>
            <a:ext cx="1556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Immutability</a:t>
            </a:r>
            <a:endParaRPr sz="1800"/>
          </a:p>
        </p:txBody>
      </p:sp>
      <p:sp>
        <p:nvSpPr>
          <p:cNvPr id="326" name="Google Shape;326;p37"/>
          <p:cNvSpPr txBox="1"/>
          <p:nvPr/>
        </p:nvSpPr>
        <p:spPr>
          <a:xfrm>
            <a:off x="6347125" y="2814500"/>
            <a:ext cx="2255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auditability</a:t>
            </a:r>
            <a:endParaRPr sz="1800"/>
          </a:p>
        </p:txBody>
      </p:sp>
      <p:sp>
        <p:nvSpPr>
          <p:cNvPr id="327" name="Google Shape;327;p37"/>
          <p:cNvSpPr txBox="1"/>
          <p:nvPr/>
        </p:nvSpPr>
        <p:spPr>
          <a:xfrm>
            <a:off x="5779435" y="2663295"/>
            <a:ext cx="4962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=</a:t>
            </a:r>
            <a:endParaRPr b="1" sz="36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28" name="Google Shape;32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2887" y="3532292"/>
            <a:ext cx="1125226" cy="57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/>
          <p:nvPr>
            <p:ph type="title"/>
          </p:nvPr>
        </p:nvSpPr>
        <p:spPr>
          <a:xfrm>
            <a:off x="826650" y="0"/>
            <a:ext cx="74907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IMMUTABLE INFRASTRUCTURE</a:t>
            </a:r>
            <a:endParaRPr>
              <a:solidFill>
                <a:srgbClr val="3F9C3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1227825" y="1134775"/>
            <a:ext cx="2467500" cy="3378300"/>
          </a:xfrm>
          <a:prstGeom prst="rect">
            <a:avLst/>
          </a:prstGeom>
          <a:solidFill>
            <a:srgbClr val="A30000"/>
          </a:solidFill>
          <a:ln cap="flat" cmpd="sng" w="28575">
            <a:solidFill>
              <a:srgbClr val="A3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8"/>
          <p:cNvSpPr/>
          <p:nvPr/>
        </p:nvSpPr>
        <p:spPr>
          <a:xfrm>
            <a:off x="1333860" y="3022850"/>
            <a:ext cx="2255400" cy="1366500"/>
          </a:xfrm>
          <a:prstGeom prst="rect">
            <a:avLst/>
          </a:prstGeom>
          <a:solidFill>
            <a:srgbClr val="C5000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OPERATING SYSTEM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37" name="Google Shape;3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887" y="3532292"/>
            <a:ext cx="1125226" cy="57498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8"/>
          <p:cNvSpPr/>
          <p:nvPr/>
        </p:nvSpPr>
        <p:spPr>
          <a:xfrm>
            <a:off x="1333860" y="1266950"/>
            <a:ext cx="2255400" cy="1366500"/>
          </a:xfrm>
          <a:prstGeom prst="rect">
            <a:avLst/>
          </a:prstGeom>
          <a:solidFill>
            <a:srgbClr val="C5000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CONTROL PLANE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39" name="Google Shape;33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962" y="1734750"/>
            <a:ext cx="675225" cy="6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/>
          <p:cNvPicPr preferRelativeResize="0"/>
          <p:nvPr/>
        </p:nvPicPr>
        <p:blipFill rotWithShape="1">
          <a:blip r:embed="rId5">
            <a:alphaModFix/>
          </a:blip>
          <a:srcRect b="0" l="0" r="65751" t="0"/>
          <a:stretch/>
        </p:blipFill>
        <p:spPr>
          <a:xfrm>
            <a:off x="1689562" y="3587125"/>
            <a:ext cx="496175" cy="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060">
            <a:off x="2712886" y="2620644"/>
            <a:ext cx="406562" cy="40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060">
            <a:off x="2278606" y="2620644"/>
            <a:ext cx="406562" cy="40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060">
            <a:off x="1844327" y="2620644"/>
            <a:ext cx="406562" cy="406562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8"/>
          <p:cNvSpPr txBox="1"/>
          <p:nvPr/>
        </p:nvSpPr>
        <p:spPr>
          <a:xfrm>
            <a:off x="4204025" y="1363375"/>
            <a:ext cx="43083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For Day 2 management, the cluster needs full control over the nodes.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45" name="Google Shape;345;p38"/>
          <p:cNvSpPr txBox="1"/>
          <p:nvPr/>
        </p:nvSpPr>
        <p:spPr>
          <a:xfrm>
            <a:off x="4223000" y="2433500"/>
            <a:ext cx="1556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Immutability</a:t>
            </a:r>
            <a:endParaRPr sz="1800"/>
          </a:p>
        </p:txBody>
      </p:sp>
      <p:sp>
        <p:nvSpPr>
          <p:cNvPr id="346" name="Google Shape;346;p38"/>
          <p:cNvSpPr txBox="1"/>
          <p:nvPr/>
        </p:nvSpPr>
        <p:spPr>
          <a:xfrm>
            <a:off x="6347125" y="2433500"/>
            <a:ext cx="2255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repeatability</a:t>
            </a:r>
            <a:endParaRPr sz="1800"/>
          </a:p>
        </p:txBody>
      </p:sp>
      <p:sp>
        <p:nvSpPr>
          <p:cNvPr id="347" name="Google Shape;347;p38"/>
          <p:cNvSpPr txBox="1"/>
          <p:nvPr/>
        </p:nvSpPr>
        <p:spPr>
          <a:xfrm>
            <a:off x="5779435" y="2282295"/>
            <a:ext cx="4962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=</a:t>
            </a:r>
            <a:endParaRPr b="1" sz="36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48" name="Google Shape;348;p38"/>
          <p:cNvSpPr txBox="1"/>
          <p:nvPr/>
        </p:nvSpPr>
        <p:spPr>
          <a:xfrm>
            <a:off x="4223000" y="2814500"/>
            <a:ext cx="1556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Immutability</a:t>
            </a:r>
            <a:endParaRPr sz="1800"/>
          </a:p>
        </p:txBody>
      </p:sp>
      <p:sp>
        <p:nvSpPr>
          <p:cNvPr id="349" name="Google Shape;349;p38"/>
          <p:cNvSpPr txBox="1"/>
          <p:nvPr/>
        </p:nvSpPr>
        <p:spPr>
          <a:xfrm>
            <a:off x="6347125" y="2814500"/>
            <a:ext cx="2255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auditability</a:t>
            </a:r>
            <a:endParaRPr sz="1800"/>
          </a:p>
        </p:txBody>
      </p:sp>
      <p:sp>
        <p:nvSpPr>
          <p:cNvPr id="350" name="Google Shape;350;p38"/>
          <p:cNvSpPr txBox="1"/>
          <p:nvPr/>
        </p:nvSpPr>
        <p:spPr>
          <a:xfrm>
            <a:off x="5779435" y="2663295"/>
            <a:ext cx="4962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=</a:t>
            </a:r>
            <a:endParaRPr b="1" sz="36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51" name="Google Shape;351;p38"/>
          <p:cNvSpPr txBox="1"/>
          <p:nvPr/>
        </p:nvSpPr>
        <p:spPr>
          <a:xfrm>
            <a:off x="4223000" y="3500300"/>
            <a:ext cx="1556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Immutability</a:t>
            </a:r>
            <a:endParaRPr sz="1800"/>
          </a:p>
        </p:txBody>
      </p:sp>
      <p:sp>
        <p:nvSpPr>
          <p:cNvPr id="352" name="Google Shape;352;p38"/>
          <p:cNvSpPr txBox="1"/>
          <p:nvPr/>
        </p:nvSpPr>
        <p:spPr>
          <a:xfrm>
            <a:off x="6347125" y="3500300"/>
            <a:ext cx="2255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static clusters</a:t>
            </a:r>
            <a:endParaRPr sz="1800"/>
          </a:p>
        </p:txBody>
      </p:sp>
      <p:sp>
        <p:nvSpPr>
          <p:cNvPr id="353" name="Google Shape;353;p38"/>
          <p:cNvSpPr txBox="1"/>
          <p:nvPr/>
        </p:nvSpPr>
        <p:spPr>
          <a:xfrm>
            <a:off x="5779435" y="3349095"/>
            <a:ext cx="4962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≠</a:t>
            </a:r>
            <a:endParaRPr b="1" sz="36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54" name="Google Shape;354;p38"/>
          <p:cNvSpPr txBox="1"/>
          <p:nvPr/>
        </p:nvSpPr>
        <p:spPr>
          <a:xfrm>
            <a:off x="4223000" y="3881300"/>
            <a:ext cx="1556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Immutability</a:t>
            </a:r>
            <a:endParaRPr sz="1800"/>
          </a:p>
        </p:txBody>
      </p:sp>
      <p:sp>
        <p:nvSpPr>
          <p:cNvPr id="355" name="Google Shape;355;p38"/>
          <p:cNvSpPr txBox="1"/>
          <p:nvPr/>
        </p:nvSpPr>
        <p:spPr>
          <a:xfrm>
            <a:off x="6347125" y="3881300"/>
            <a:ext cx="2355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no config changes</a:t>
            </a:r>
            <a:endParaRPr sz="1800"/>
          </a:p>
        </p:txBody>
      </p:sp>
      <p:sp>
        <p:nvSpPr>
          <p:cNvPr id="356" name="Google Shape;356;p38"/>
          <p:cNvSpPr txBox="1"/>
          <p:nvPr/>
        </p:nvSpPr>
        <p:spPr>
          <a:xfrm>
            <a:off x="5779435" y="3730095"/>
            <a:ext cx="4962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≠</a:t>
            </a:r>
            <a:endParaRPr b="1" sz="36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57" name="Google Shape;35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/>
          <p:nvPr/>
        </p:nvSpPr>
        <p:spPr>
          <a:xfrm>
            <a:off x="2048975" y="1849993"/>
            <a:ext cx="2255400" cy="1366500"/>
          </a:xfrm>
          <a:prstGeom prst="rect">
            <a:avLst/>
          </a:prstGeom>
          <a:solidFill>
            <a:srgbClr val="69A6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DAY 2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OPERATIONS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63" name="Google Shape;363;p39"/>
          <p:cNvSpPr/>
          <p:nvPr/>
        </p:nvSpPr>
        <p:spPr>
          <a:xfrm>
            <a:off x="2048975" y="2449020"/>
            <a:ext cx="2255400" cy="762900"/>
          </a:xfrm>
          <a:prstGeom prst="rect">
            <a:avLst/>
          </a:prstGeom>
          <a:solidFill>
            <a:srgbClr val="0084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4839610" y="1850000"/>
            <a:ext cx="2255400" cy="1366500"/>
          </a:xfrm>
          <a:prstGeom prst="rect">
            <a:avLst/>
          </a:prstGeom>
          <a:solidFill>
            <a:srgbClr val="C5000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IMMUTABLE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INFRASTRUCTURE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65" name="Google Shape;365;p39"/>
          <p:cNvSpPr/>
          <p:nvPr/>
        </p:nvSpPr>
        <p:spPr>
          <a:xfrm>
            <a:off x="4839610" y="2449020"/>
            <a:ext cx="2255400" cy="762900"/>
          </a:xfrm>
          <a:prstGeom prst="rect">
            <a:avLst/>
          </a:prstGeom>
          <a:solidFill>
            <a:srgbClr val="8B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342" y="2638170"/>
            <a:ext cx="522150" cy="3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092" y="2641525"/>
            <a:ext cx="344971" cy="3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699940">
            <a:off x="4368881" y="2802749"/>
            <a:ext cx="406562" cy="40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699940">
            <a:off x="4368881" y="2368469"/>
            <a:ext cx="406562" cy="40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699940">
            <a:off x="4368881" y="1934189"/>
            <a:ext cx="406562" cy="40656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9"/>
          <p:cNvSpPr txBox="1"/>
          <p:nvPr>
            <p:ph type="title"/>
          </p:nvPr>
        </p:nvSpPr>
        <p:spPr>
          <a:xfrm>
            <a:off x="826650" y="0"/>
            <a:ext cx="74907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OPENSHIFT 4.x THEMES</a:t>
            </a:r>
            <a:endParaRPr>
              <a:solidFill>
                <a:srgbClr val="3F9C3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72" name="Google Shape;37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CoreOS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50" y="3565250"/>
            <a:ext cx="2913449" cy="11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/>
          <p:nvPr>
            <p:ph type="title"/>
          </p:nvPr>
        </p:nvSpPr>
        <p:spPr>
          <a:xfrm>
            <a:off x="826650" y="0"/>
            <a:ext cx="74907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INFRASTRUCTURE PROVISIONING</a:t>
            </a:r>
            <a:endParaRPr>
              <a:solidFill>
                <a:srgbClr val="3F9C3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aphicFrame>
        <p:nvGraphicFramePr>
          <p:cNvPr id="378" name="Google Shape;378;p40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{C31FAD65-13C7-4807-90CF-DACBC34EB9F8}</a:tableStyleId>
              </a:tblPr>
              <a:tblGrid>
                <a:gridCol w="3437900"/>
                <a:gridCol w="1929025"/>
                <a:gridCol w="1872075"/>
              </a:tblGrid>
              <a:tr h="48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OpenShift 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OpenShift 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8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Provisioned Infrastructure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3F9C35"/>
                          </a:solidFill>
                        </a:rPr>
                        <a:t>Default</a:t>
                      </a:r>
                      <a:endParaRPr b="1">
                        <a:solidFill>
                          <a:srgbClr val="3F9C35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Optional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8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Installer Provisioned Infrastructure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</a:rPr>
                        <a:t>not possible</a:t>
                      </a:r>
                      <a:endParaRPr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3F9C35"/>
                          </a:solidFill>
                        </a:rPr>
                        <a:t>Default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79" name="Google Shape;3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/>
          <p:nvPr/>
        </p:nvSpPr>
        <p:spPr>
          <a:xfrm>
            <a:off x="5205428" y="1400100"/>
            <a:ext cx="1513200" cy="991200"/>
          </a:xfrm>
          <a:prstGeom prst="rect">
            <a:avLst/>
          </a:prstGeom>
          <a:solidFill>
            <a:srgbClr val="C5000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85" name="Google Shape;385;p41"/>
          <p:cNvSpPr txBox="1"/>
          <p:nvPr>
            <p:ph type="title"/>
          </p:nvPr>
        </p:nvSpPr>
        <p:spPr>
          <a:xfrm>
            <a:off x="826650" y="0"/>
            <a:ext cx="74907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MACHINE CONFIGURATION</a:t>
            </a:r>
            <a:endParaRPr>
              <a:solidFill>
                <a:srgbClr val="3F9C3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86" name="Google Shape;3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212" y="1597217"/>
            <a:ext cx="1125226" cy="57498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 txBox="1"/>
          <p:nvPr/>
        </p:nvSpPr>
        <p:spPr>
          <a:xfrm>
            <a:off x="470225" y="1363375"/>
            <a:ext cx="4388400" cy="3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Red Hat CoreOS uses Ignition for configuration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Ignition only runs once, on the first boot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Ignition runs before systemd starts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○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Configure networking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○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Provision disks/RAID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88" name="Google Shape;388;p41"/>
          <p:cNvSpPr/>
          <p:nvPr/>
        </p:nvSpPr>
        <p:spPr>
          <a:xfrm>
            <a:off x="7065453" y="1400100"/>
            <a:ext cx="1513200" cy="99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ignition</a:t>
            </a:r>
            <a:endParaRPr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profile</a:t>
            </a:r>
            <a:endParaRPr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41"/>
          <p:cNvSpPr txBox="1"/>
          <p:nvPr/>
        </p:nvSpPr>
        <p:spPr>
          <a:xfrm>
            <a:off x="6654723" y="1518634"/>
            <a:ext cx="4962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+</a:t>
            </a:r>
            <a:endParaRPr b="1" sz="36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90" name="Google Shape;390;p41"/>
          <p:cNvSpPr txBox="1"/>
          <p:nvPr/>
        </p:nvSpPr>
        <p:spPr>
          <a:xfrm>
            <a:off x="5860980" y="2693775"/>
            <a:ext cx="20592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Overpass"/>
                <a:ea typeface="Overpass"/>
                <a:cs typeface="Overpass"/>
                <a:sym typeface="Overpass"/>
              </a:rPr>
              <a:t>Applied at first boot</a:t>
            </a:r>
            <a:endParaRPr i="1"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91" name="Google Shape;391;p41"/>
          <p:cNvSpPr/>
          <p:nvPr/>
        </p:nvSpPr>
        <p:spPr>
          <a:xfrm>
            <a:off x="5216216" y="3270150"/>
            <a:ext cx="1513200" cy="991200"/>
          </a:xfrm>
          <a:prstGeom prst="rect">
            <a:avLst/>
          </a:prstGeom>
          <a:solidFill>
            <a:srgbClr val="C5000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92" name="Google Shape;3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999" y="3467267"/>
            <a:ext cx="1125226" cy="574988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1"/>
          <p:cNvSpPr/>
          <p:nvPr/>
        </p:nvSpPr>
        <p:spPr>
          <a:xfrm>
            <a:off x="6041851" y="3763625"/>
            <a:ext cx="856200" cy="64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ignition</a:t>
            </a:r>
            <a:endParaRPr sz="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profile</a:t>
            </a:r>
            <a:endParaRPr sz="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94" name="Google Shape;394;p41"/>
          <p:cNvCxnSpPr>
            <a:stCxn id="388" idx="2"/>
            <a:endCxn id="391" idx="0"/>
          </p:cNvCxnSpPr>
          <p:nvPr/>
        </p:nvCxnSpPr>
        <p:spPr>
          <a:xfrm rot="5400000">
            <a:off x="6457953" y="1906200"/>
            <a:ext cx="879000" cy="1849200"/>
          </a:xfrm>
          <a:prstGeom prst="bentConnector3">
            <a:avLst>
              <a:gd fmla="val 3673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41"/>
          <p:cNvCxnSpPr/>
          <p:nvPr/>
        </p:nvCxnSpPr>
        <p:spPr>
          <a:xfrm>
            <a:off x="5966118" y="2380375"/>
            <a:ext cx="10800" cy="87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6" name="Google Shape;39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42"/>
          <p:cNvGrpSpPr/>
          <p:nvPr/>
        </p:nvGrpSpPr>
        <p:grpSpPr>
          <a:xfrm>
            <a:off x="5653635" y="3550511"/>
            <a:ext cx="880277" cy="572432"/>
            <a:chOff x="5401999" y="3397219"/>
            <a:chExt cx="1133501" cy="737100"/>
          </a:xfrm>
        </p:grpSpPr>
        <p:sp>
          <p:nvSpPr>
            <p:cNvPr id="402" name="Google Shape;402;p42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403" name="Google Shape;403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" name="Google Shape;404;p42"/>
          <p:cNvSpPr txBox="1"/>
          <p:nvPr>
            <p:ph type="title"/>
          </p:nvPr>
        </p:nvSpPr>
        <p:spPr>
          <a:xfrm>
            <a:off x="826650" y="0"/>
            <a:ext cx="74907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CLUSTER API OBJECTS</a:t>
            </a:r>
            <a:endParaRPr>
              <a:solidFill>
                <a:srgbClr val="3F9C3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470225" y="1363375"/>
            <a:ext cx="4388400" cy="3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New API objects to declaratively manage the cluster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○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MachineDeployment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○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MachineSet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○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Machine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406" name="Google Shape;406;p42"/>
          <p:cNvGrpSpPr/>
          <p:nvPr/>
        </p:nvGrpSpPr>
        <p:grpSpPr>
          <a:xfrm>
            <a:off x="5577435" y="3474311"/>
            <a:ext cx="880277" cy="572432"/>
            <a:chOff x="5401999" y="3397219"/>
            <a:chExt cx="1133501" cy="737100"/>
          </a:xfrm>
        </p:grpSpPr>
        <p:sp>
          <p:nvSpPr>
            <p:cNvPr id="407" name="Google Shape;407;p42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408" name="Google Shape;408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" name="Google Shape;409;p42"/>
          <p:cNvSpPr/>
          <p:nvPr/>
        </p:nvSpPr>
        <p:spPr>
          <a:xfrm>
            <a:off x="5401975" y="1363375"/>
            <a:ext cx="2826300" cy="63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MachineDeployment</a:t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type=worker</a:t>
            </a:r>
            <a:endParaRPr i="1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10" name="Google Shape;410;p42"/>
          <p:cNvSpPr/>
          <p:nvPr/>
        </p:nvSpPr>
        <p:spPr>
          <a:xfrm>
            <a:off x="5401975" y="2480850"/>
            <a:ext cx="1307400" cy="63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MachineSet</a:t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Zone1</a:t>
            </a:r>
            <a:endParaRPr i="1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11" name="Google Shape;411;p42"/>
          <p:cNvSpPr/>
          <p:nvPr/>
        </p:nvSpPr>
        <p:spPr>
          <a:xfrm>
            <a:off x="6920900" y="2480850"/>
            <a:ext cx="1307400" cy="63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MachineSet</a:t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Zone2</a:t>
            </a:r>
            <a:endParaRPr i="1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412" name="Google Shape;412;p42"/>
          <p:cNvGrpSpPr/>
          <p:nvPr/>
        </p:nvGrpSpPr>
        <p:grpSpPr>
          <a:xfrm>
            <a:off x="7177635" y="3550511"/>
            <a:ext cx="880277" cy="572432"/>
            <a:chOff x="5401999" y="3397219"/>
            <a:chExt cx="1133501" cy="737100"/>
          </a:xfrm>
        </p:grpSpPr>
        <p:sp>
          <p:nvSpPr>
            <p:cNvPr id="413" name="Google Shape;413;p42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414" name="Google Shape;414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5" name="Google Shape;415;p42"/>
          <p:cNvGrpSpPr/>
          <p:nvPr/>
        </p:nvGrpSpPr>
        <p:grpSpPr>
          <a:xfrm>
            <a:off x="7101435" y="3474311"/>
            <a:ext cx="880277" cy="572432"/>
            <a:chOff x="5401999" y="3397219"/>
            <a:chExt cx="1133501" cy="737100"/>
          </a:xfrm>
        </p:grpSpPr>
        <p:sp>
          <p:nvSpPr>
            <p:cNvPr id="416" name="Google Shape;416;p42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417" name="Google Shape;417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18" name="Google Shape;418;p42"/>
          <p:cNvCxnSpPr>
            <a:stCxn id="409" idx="2"/>
            <a:endCxn id="411" idx="0"/>
          </p:cNvCxnSpPr>
          <p:nvPr/>
        </p:nvCxnSpPr>
        <p:spPr>
          <a:xfrm flipH="1" rot="-5400000">
            <a:off x="6955675" y="1861825"/>
            <a:ext cx="478500" cy="759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42"/>
          <p:cNvCxnSpPr>
            <a:stCxn id="409" idx="2"/>
            <a:endCxn id="410" idx="0"/>
          </p:cNvCxnSpPr>
          <p:nvPr/>
        </p:nvCxnSpPr>
        <p:spPr>
          <a:xfrm rot="5400000">
            <a:off x="6196225" y="1861975"/>
            <a:ext cx="478500" cy="7593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42"/>
          <p:cNvCxnSpPr>
            <a:stCxn id="410" idx="2"/>
          </p:cNvCxnSpPr>
          <p:nvPr/>
        </p:nvCxnSpPr>
        <p:spPr>
          <a:xfrm>
            <a:off x="6055675" y="3119850"/>
            <a:ext cx="0" cy="3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42"/>
          <p:cNvCxnSpPr/>
          <p:nvPr/>
        </p:nvCxnSpPr>
        <p:spPr>
          <a:xfrm>
            <a:off x="7574600" y="3119850"/>
            <a:ext cx="0" cy="3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2" name="Google Shape;42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000" y="152400"/>
            <a:ext cx="719200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000" y="152400"/>
            <a:ext cx="719200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000" y="152400"/>
            <a:ext cx="719200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 txBox="1"/>
          <p:nvPr>
            <p:ph type="title"/>
          </p:nvPr>
        </p:nvSpPr>
        <p:spPr>
          <a:xfrm>
            <a:off x="826650" y="0"/>
            <a:ext cx="74907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POSSIBLE CLUSTER ARCHITECTURE</a:t>
            </a:r>
            <a:endParaRPr>
              <a:solidFill>
                <a:srgbClr val="3F9C3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46" name="Google Shape;446;p46"/>
          <p:cNvSpPr/>
          <p:nvPr/>
        </p:nvSpPr>
        <p:spPr>
          <a:xfrm>
            <a:off x="674775" y="1267650"/>
            <a:ext cx="2305200" cy="126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Control Plane</a:t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m3.xlarge</a:t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47" name="Google Shape;447;p46"/>
          <p:cNvSpPr/>
          <p:nvPr/>
        </p:nvSpPr>
        <p:spPr>
          <a:xfrm>
            <a:off x="674775" y="2815325"/>
            <a:ext cx="4893900" cy="164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Workers</a:t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m5.large</a:t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48" name="Google Shape;448;p46"/>
          <p:cNvSpPr/>
          <p:nvPr/>
        </p:nvSpPr>
        <p:spPr>
          <a:xfrm>
            <a:off x="3263375" y="1267650"/>
            <a:ext cx="2305200" cy="126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Logging &amp; Monitoring</a:t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r5.2xlarge</a:t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449" name="Google Shape;449;p46"/>
          <p:cNvGrpSpPr/>
          <p:nvPr/>
        </p:nvGrpSpPr>
        <p:grpSpPr>
          <a:xfrm>
            <a:off x="826604" y="1717176"/>
            <a:ext cx="611297" cy="397518"/>
            <a:chOff x="5401999" y="3397219"/>
            <a:chExt cx="1133501" cy="737100"/>
          </a:xfrm>
        </p:grpSpPr>
        <p:sp>
          <p:nvSpPr>
            <p:cNvPr id="450" name="Google Shape;450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451" name="Google Shape;451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2" name="Google Shape;452;p46"/>
          <p:cNvGrpSpPr/>
          <p:nvPr/>
        </p:nvGrpSpPr>
        <p:grpSpPr>
          <a:xfrm>
            <a:off x="1512404" y="1717176"/>
            <a:ext cx="611297" cy="397518"/>
            <a:chOff x="5401999" y="3397219"/>
            <a:chExt cx="1133501" cy="737100"/>
          </a:xfrm>
        </p:grpSpPr>
        <p:sp>
          <p:nvSpPr>
            <p:cNvPr id="453" name="Google Shape;453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454" name="Google Shape;454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5" name="Google Shape;455;p46"/>
          <p:cNvGrpSpPr/>
          <p:nvPr/>
        </p:nvGrpSpPr>
        <p:grpSpPr>
          <a:xfrm>
            <a:off x="2198204" y="1717176"/>
            <a:ext cx="611297" cy="397518"/>
            <a:chOff x="5401999" y="3397219"/>
            <a:chExt cx="1133501" cy="737100"/>
          </a:xfrm>
        </p:grpSpPr>
        <p:sp>
          <p:nvSpPr>
            <p:cNvPr id="456" name="Google Shape;456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457" name="Google Shape;457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8" name="Google Shape;458;p46"/>
          <p:cNvGrpSpPr/>
          <p:nvPr/>
        </p:nvGrpSpPr>
        <p:grpSpPr>
          <a:xfrm>
            <a:off x="3416784" y="1717176"/>
            <a:ext cx="611297" cy="397518"/>
            <a:chOff x="5401999" y="3397219"/>
            <a:chExt cx="1133501" cy="737100"/>
          </a:xfrm>
        </p:grpSpPr>
        <p:sp>
          <p:nvSpPr>
            <p:cNvPr id="459" name="Google Shape;459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460" name="Google Shape;460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1" name="Google Shape;461;p46"/>
          <p:cNvGrpSpPr/>
          <p:nvPr/>
        </p:nvGrpSpPr>
        <p:grpSpPr>
          <a:xfrm>
            <a:off x="4102584" y="1717176"/>
            <a:ext cx="611297" cy="397518"/>
            <a:chOff x="5401999" y="3397219"/>
            <a:chExt cx="1133501" cy="737100"/>
          </a:xfrm>
        </p:grpSpPr>
        <p:sp>
          <p:nvSpPr>
            <p:cNvPr id="462" name="Google Shape;462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463" name="Google Shape;463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4" name="Google Shape;464;p46"/>
          <p:cNvGrpSpPr/>
          <p:nvPr/>
        </p:nvGrpSpPr>
        <p:grpSpPr>
          <a:xfrm>
            <a:off x="759729" y="3206401"/>
            <a:ext cx="611297" cy="397518"/>
            <a:chOff x="5401999" y="3397219"/>
            <a:chExt cx="1133501" cy="737100"/>
          </a:xfrm>
        </p:grpSpPr>
        <p:sp>
          <p:nvSpPr>
            <p:cNvPr id="465" name="Google Shape;465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466" name="Google Shape;466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7" name="Google Shape;467;p46"/>
          <p:cNvGrpSpPr/>
          <p:nvPr/>
        </p:nvGrpSpPr>
        <p:grpSpPr>
          <a:xfrm>
            <a:off x="1445529" y="3206401"/>
            <a:ext cx="611297" cy="397518"/>
            <a:chOff x="5401999" y="3397219"/>
            <a:chExt cx="1133501" cy="737100"/>
          </a:xfrm>
        </p:grpSpPr>
        <p:sp>
          <p:nvSpPr>
            <p:cNvPr id="468" name="Google Shape;468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469" name="Google Shape;469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0" name="Google Shape;470;p46"/>
          <p:cNvGrpSpPr/>
          <p:nvPr/>
        </p:nvGrpSpPr>
        <p:grpSpPr>
          <a:xfrm>
            <a:off x="2131329" y="3206401"/>
            <a:ext cx="611297" cy="397518"/>
            <a:chOff x="5401999" y="3397219"/>
            <a:chExt cx="1133501" cy="737100"/>
          </a:xfrm>
        </p:grpSpPr>
        <p:sp>
          <p:nvSpPr>
            <p:cNvPr id="471" name="Google Shape;471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472" name="Google Shape;472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3" name="Google Shape;473;p46"/>
          <p:cNvGrpSpPr/>
          <p:nvPr/>
        </p:nvGrpSpPr>
        <p:grpSpPr>
          <a:xfrm>
            <a:off x="2817129" y="3206401"/>
            <a:ext cx="611297" cy="397518"/>
            <a:chOff x="5401999" y="3397219"/>
            <a:chExt cx="1133501" cy="737100"/>
          </a:xfrm>
        </p:grpSpPr>
        <p:sp>
          <p:nvSpPr>
            <p:cNvPr id="474" name="Google Shape;474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475" name="Google Shape;475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6" name="Google Shape;476;p46"/>
          <p:cNvGrpSpPr/>
          <p:nvPr/>
        </p:nvGrpSpPr>
        <p:grpSpPr>
          <a:xfrm>
            <a:off x="3502929" y="3206401"/>
            <a:ext cx="611297" cy="397518"/>
            <a:chOff x="5401999" y="3397219"/>
            <a:chExt cx="1133501" cy="737100"/>
          </a:xfrm>
        </p:grpSpPr>
        <p:sp>
          <p:nvSpPr>
            <p:cNvPr id="477" name="Google Shape;477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478" name="Google Shape;478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9" name="Google Shape;479;p46"/>
          <p:cNvGrpSpPr/>
          <p:nvPr/>
        </p:nvGrpSpPr>
        <p:grpSpPr>
          <a:xfrm>
            <a:off x="4188729" y="3206401"/>
            <a:ext cx="611297" cy="397518"/>
            <a:chOff x="5401999" y="3397219"/>
            <a:chExt cx="1133501" cy="737100"/>
          </a:xfrm>
        </p:grpSpPr>
        <p:sp>
          <p:nvSpPr>
            <p:cNvPr id="480" name="Google Shape;480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481" name="Google Shape;481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2" name="Google Shape;482;p46"/>
          <p:cNvGrpSpPr/>
          <p:nvPr/>
        </p:nvGrpSpPr>
        <p:grpSpPr>
          <a:xfrm>
            <a:off x="4874529" y="3206401"/>
            <a:ext cx="611297" cy="397518"/>
            <a:chOff x="5401999" y="3397219"/>
            <a:chExt cx="1133501" cy="737100"/>
          </a:xfrm>
        </p:grpSpPr>
        <p:sp>
          <p:nvSpPr>
            <p:cNvPr id="483" name="Google Shape;483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484" name="Google Shape;484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5" name="Google Shape;485;p46"/>
          <p:cNvGrpSpPr/>
          <p:nvPr/>
        </p:nvGrpSpPr>
        <p:grpSpPr>
          <a:xfrm>
            <a:off x="759729" y="3663601"/>
            <a:ext cx="611297" cy="397518"/>
            <a:chOff x="5401999" y="3397219"/>
            <a:chExt cx="1133501" cy="737100"/>
          </a:xfrm>
        </p:grpSpPr>
        <p:sp>
          <p:nvSpPr>
            <p:cNvPr id="486" name="Google Shape;486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487" name="Google Shape;487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8" name="Google Shape;488;p46"/>
          <p:cNvGrpSpPr/>
          <p:nvPr/>
        </p:nvGrpSpPr>
        <p:grpSpPr>
          <a:xfrm>
            <a:off x="1445529" y="3663601"/>
            <a:ext cx="611297" cy="397518"/>
            <a:chOff x="5401999" y="3397219"/>
            <a:chExt cx="1133501" cy="737100"/>
          </a:xfrm>
        </p:grpSpPr>
        <p:sp>
          <p:nvSpPr>
            <p:cNvPr id="489" name="Google Shape;489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490" name="Google Shape;490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1" name="Google Shape;491;p46"/>
          <p:cNvGrpSpPr/>
          <p:nvPr/>
        </p:nvGrpSpPr>
        <p:grpSpPr>
          <a:xfrm>
            <a:off x="2131329" y="3663601"/>
            <a:ext cx="611297" cy="397518"/>
            <a:chOff x="5401999" y="3397219"/>
            <a:chExt cx="1133501" cy="737100"/>
          </a:xfrm>
        </p:grpSpPr>
        <p:sp>
          <p:nvSpPr>
            <p:cNvPr id="492" name="Google Shape;492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493" name="Google Shape;493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4" name="Google Shape;494;p46"/>
          <p:cNvGrpSpPr/>
          <p:nvPr/>
        </p:nvGrpSpPr>
        <p:grpSpPr>
          <a:xfrm>
            <a:off x="2817129" y="3663601"/>
            <a:ext cx="611297" cy="397518"/>
            <a:chOff x="5401999" y="3397219"/>
            <a:chExt cx="1133501" cy="737100"/>
          </a:xfrm>
        </p:grpSpPr>
        <p:sp>
          <p:nvSpPr>
            <p:cNvPr id="495" name="Google Shape;495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496" name="Google Shape;496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7" name="Google Shape;497;p46"/>
          <p:cNvGrpSpPr/>
          <p:nvPr/>
        </p:nvGrpSpPr>
        <p:grpSpPr>
          <a:xfrm>
            <a:off x="3502929" y="3663601"/>
            <a:ext cx="611297" cy="397518"/>
            <a:chOff x="5401999" y="3397219"/>
            <a:chExt cx="1133501" cy="737100"/>
          </a:xfrm>
        </p:grpSpPr>
        <p:sp>
          <p:nvSpPr>
            <p:cNvPr id="498" name="Google Shape;498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499" name="Google Shape;499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0" name="Google Shape;500;p46"/>
          <p:cNvGrpSpPr/>
          <p:nvPr/>
        </p:nvGrpSpPr>
        <p:grpSpPr>
          <a:xfrm>
            <a:off x="4188729" y="3663601"/>
            <a:ext cx="611297" cy="397518"/>
            <a:chOff x="5401999" y="3397219"/>
            <a:chExt cx="1133501" cy="737100"/>
          </a:xfrm>
        </p:grpSpPr>
        <p:sp>
          <p:nvSpPr>
            <p:cNvPr id="501" name="Google Shape;501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502" name="Google Shape;502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3" name="Google Shape;503;p46"/>
          <p:cNvGrpSpPr/>
          <p:nvPr/>
        </p:nvGrpSpPr>
        <p:grpSpPr>
          <a:xfrm>
            <a:off x="4874529" y="3663601"/>
            <a:ext cx="611297" cy="397518"/>
            <a:chOff x="5401999" y="3397219"/>
            <a:chExt cx="1133501" cy="737100"/>
          </a:xfrm>
        </p:grpSpPr>
        <p:sp>
          <p:nvSpPr>
            <p:cNvPr id="504" name="Google Shape;504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505" name="Google Shape;505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6" name="Google Shape;506;p46"/>
          <p:cNvSpPr/>
          <p:nvPr/>
        </p:nvSpPr>
        <p:spPr>
          <a:xfrm>
            <a:off x="5851975" y="2420140"/>
            <a:ext cx="2305200" cy="126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Routing</a:t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m5.large</a:t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507" name="Google Shape;507;p46"/>
          <p:cNvGrpSpPr/>
          <p:nvPr/>
        </p:nvGrpSpPr>
        <p:grpSpPr>
          <a:xfrm>
            <a:off x="5986404" y="2869666"/>
            <a:ext cx="611297" cy="397518"/>
            <a:chOff x="5401999" y="3397219"/>
            <a:chExt cx="1133501" cy="737100"/>
          </a:xfrm>
        </p:grpSpPr>
        <p:sp>
          <p:nvSpPr>
            <p:cNvPr id="508" name="Google Shape;508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509" name="Google Shape;509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0" name="Google Shape;510;p46"/>
          <p:cNvGrpSpPr/>
          <p:nvPr/>
        </p:nvGrpSpPr>
        <p:grpSpPr>
          <a:xfrm>
            <a:off x="6672204" y="2869666"/>
            <a:ext cx="611297" cy="397518"/>
            <a:chOff x="5401999" y="3397219"/>
            <a:chExt cx="1133501" cy="737100"/>
          </a:xfrm>
        </p:grpSpPr>
        <p:sp>
          <p:nvSpPr>
            <p:cNvPr id="511" name="Google Shape;511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512" name="Google Shape;512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3" name="Google Shape;513;p46"/>
          <p:cNvGrpSpPr/>
          <p:nvPr/>
        </p:nvGrpSpPr>
        <p:grpSpPr>
          <a:xfrm>
            <a:off x="7358004" y="2869666"/>
            <a:ext cx="611297" cy="397518"/>
            <a:chOff x="5401999" y="3397219"/>
            <a:chExt cx="1133501" cy="737100"/>
          </a:xfrm>
        </p:grpSpPr>
        <p:sp>
          <p:nvSpPr>
            <p:cNvPr id="514" name="Google Shape;514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515" name="Google Shape;515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16" name="Google Shape;516;p46"/>
          <p:cNvCxnSpPr>
            <a:stCxn id="506" idx="2"/>
          </p:cNvCxnSpPr>
          <p:nvPr/>
        </p:nvCxnSpPr>
        <p:spPr>
          <a:xfrm rot="5400000">
            <a:off x="6127525" y="3137890"/>
            <a:ext cx="329400" cy="14247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6"/>
          <p:cNvCxnSpPr>
            <a:stCxn id="446" idx="2"/>
          </p:cNvCxnSpPr>
          <p:nvPr/>
        </p:nvCxnSpPr>
        <p:spPr>
          <a:xfrm>
            <a:off x="1827375" y="2533050"/>
            <a:ext cx="0" cy="28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18" name="Google Shape;518;p46"/>
          <p:cNvCxnSpPr>
            <a:stCxn id="448" idx="2"/>
          </p:cNvCxnSpPr>
          <p:nvPr/>
        </p:nvCxnSpPr>
        <p:spPr>
          <a:xfrm>
            <a:off x="4415975" y="2533050"/>
            <a:ext cx="0" cy="29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19" name="Google Shape;519;p46"/>
          <p:cNvCxnSpPr>
            <a:stCxn id="448" idx="1"/>
            <a:endCxn id="446" idx="3"/>
          </p:cNvCxnSpPr>
          <p:nvPr/>
        </p:nvCxnSpPr>
        <p:spPr>
          <a:xfrm rot="10800000">
            <a:off x="2979875" y="1900350"/>
            <a:ext cx="283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20" name="Google Shape;520;p46"/>
          <p:cNvCxnSpPr>
            <a:stCxn id="506" idx="0"/>
          </p:cNvCxnSpPr>
          <p:nvPr/>
        </p:nvCxnSpPr>
        <p:spPr>
          <a:xfrm rot="10800000">
            <a:off x="7004575" y="1984840"/>
            <a:ext cx="0" cy="43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21" name="Google Shape;521;p46"/>
          <p:cNvSpPr txBox="1"/>
          <p:nvPr/>
        </p:nvSpPr>
        <p:spPr>
          <a:xfrm>
            <a:off x="6106150" y="969125"/>
            <a:ext cx="1800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Internet Traffic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22" name="Google Shape;522;p46"/>
          <p:cNvSpPr/>
          <p:nvPr/>
        </p:nvSpPr>
        <p:spPr>
          <a:xfrm>
            <a:off x="5851975" y="1648650"/>
            <a:ext cx="2305200" cy="39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Load Balancer</a:t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523" name="Google Shape;523;p46"/>
          <p:cNvCxnSpPr>
            <a:stCxn id="522" idx="0"/>
            <a:endCxn id="521" idx="2"/>
          </p:cNvCxnSpPr>
          <p:nvPr/>
        </p:nvCxnSpPr>
        <p:spPr>
          <a:xfrm flipH="1" rot="10800000">
            <a:off x="7004575" y="1319250"/>
            <a:ext cx="2100" cy="32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524" name="Google Shape;524;p46"/>
          <p:cNvGrpSpPr/>
          <p:nvPr/>
        </p:nvGrpSpPr>
        <p:grpSpPr>
          <a:xfrm>
            <a:off x="4788384" y="1717176"/>
            <a:ext cx="611297" cy="397518"/>
            <a:chOff x="5401999" y="3397219"/>
            <a:chExt cx="1133501" cy="737100"/>
          </a:xfrm>
        </p:grpSpPr>
        <p:sp>
          <p:nvSpPr>
            <p:cNvPr id="525" name="Google Shape;525;p46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526" name="Google Shape;526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7" name="Google Shape;52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7"/>
          <p:cNvSpPr txBox="1"/>
          <p:nvPr/>
        </p:nvSpPr>
        <p:spPr>
          <a:xfrm>
            <a:off x="470225" y="1287175"/>
            <a:ext cx="43884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Scale Deployments independently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Desired state managed by cluster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Autoscale is no effort at all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Rolling Machine config updates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33" name="Google Shape;533;p47"/>
          <p:cNvSpPr txBox="1"/>
          <p:nvPr>
            <p:ph type="title"/>
          </p:nvPr>
        </p:nvSpPr>
        <p:spPr>
          <a:xfrm>
            <a:off x="826650" y="0"/>
            <a:ext cx="74907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CLUSTER ARCHITECTURE</a:t>
            </a:r>
            <a:endParaRPr>
              <a:solidFill>
                <a:srgbClr val="3F9C3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34" name="Google Shape;534;p47"/>
          <p:cNvSpPr/>
          <p:nvPr/>
        </p:nvSpPr>
        <p:spPr>
          <a:xfrm>
            <a:off x="5645275" y="2619975"/>
            <a:ext cx="2320500" cy="63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MachineDeployment</a:t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type=worker</a:t>
            </a:r>
            <a:endParaRPr i="1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35" name="Google Shape;535;p47"/>
          <p:cNvSpPr/>
          <p:nvPr/>
        </p:nvSpPr>
        <p:spPr>
          <a:xfrm>
            <a:off x="5645263" y="1248638"/>
            <a:ext cx="2305200" cy="1021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Control Plane</a:t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536" name="Google Shape;536;p47"/>
          <p:cNvGrpSpPr/>
          <p:nvPr/>
        </p:nvGrpSpPr>
        <p:grpSpPr>
          <a:xfrm>
            <a:off x="5797091" y="1698163"/>
            <a:ext cx="611297" cy="397518"/>
            <a:chOff x="5401999" y="3397219"/>
            <a:chExt cx="1133501" cy="737100"/>
          </a:xfrm>
        </p:grpSpPr>
        <p:sp>
          <p:nvSpPr>
            <p:cNvPr id="537" name="Google Shape;537;p47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538" name="Google Shape;538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9" name="Google Shape;539;p47"/>
          <p:cNvGrpSpPr/>
          <p:nvPr/>
        </p:nvGrpSpPr>
        <p:grpSpPr>
          <a:xfrm>
            <a:off x="6482891" y="1698163"/>
            <a:ext cx="611297" cy="397518"/>
            <a:chOff x="5401999" y="3397219"/>
            <a:chExt cx="1133501" cy="737100"/>
          </a:xfrm>
        </p:grpSpPr>
        <p:sp>
          <p:nvSpPr>
            <p:cNvPr id="540" name="Google Shape;540;p47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541" name="Google Shape;541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47"/>
          <p:cNvGrpSpPr/>
          <p:nvPr/>
        </p:nvGrpSpPr>
        <p:grpSpPr>
          <a:xfrm>
            <a:off x="7168691" y="1698163"/>
            <a:ext cx="611297" cy="397518"/>
            <a:chOff x="5401999" y="3397219"/>
            <a:chExt cx="1133501" cy="737100"/>
          </a:xfrm>
        </p:grpSpPr>
        <p:sp>
          <p:nvSpPr>
            <p:cNvPr id="543" name="Google Shape;543;p47"/>
            <p:cNvSpPr/>
            <p:nvPr/>
          </p:nvSpPr>
          <p:spPr>
            <a:xfrm>
              <a:off x="5410201" y="3397219"/>
              <a:ext cx="1125300" cy="737100"/>
            </a:xfrm>
            <a:prstGeom prst="rect">
              <a:avLst/>
            </a:prstGeom>
            <a:solidFill>
              <a:srgbClr val="C5000B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544" name="Google Shape;544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1999" y="3467267"/>
              <a:ext cx="1125226" cy="5749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5" name="Google Shape;545;p47"/>
          <p:cNvSpPr/>
          <p:nvPr/>
        </p:nvSpPr>
        <p:spPr>
          <a:xfrm>
            <a:off x="5792301" y="3167208"/>
            <a:ext cx="2320500" cy="63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MachineDeployment</a:t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type=log-mon</a:t>
            </a:r>
            <a:endParaRPr i="1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46" name="Google Shape;546;p47"/>
          <p:cNvSpPr/>
          <p:nvPr/>
        </p:nvSpPr>
        <p:spPr>
          <a:xfrm>
            <a:off x="5909180" y="3714446"/>
            <a:ext cx="2320500" cy="63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MachineDeployment</a:t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type=router</a:t>
            </a:r>
            <a:endParaRPr i="1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47" name="Google Shape;547;p47"/>
          <p:cNvSpPr txBox="1"/>
          <p:nvPr/>
        </p:nvSpPr>
        <p:spPr>
          <a:xfrm>
            <a:off x="579750" y="3229800"/>
            <a:ext cx="23052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Special GPU</a:t>
            </a:r>
            <a:endParaRPr sz="1600"/>
          </a:p>
        </p:txBody>
      </p:sp>
      <p:sp>
        <p:nvSpPr>
          <p:cNvPr id="548" name="Google Shape;548;p47"/>
          <p:cNvSpPr txBox="1"/>
          <p:nvPr/>
        </p:nvSpPr>
        <p:spPr>
          <a:xfrm>
            <a:off x="2751324" y="3229800"/>
            <a:ext cx="23832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MachineDeployment</a:t>
            </a:r>
            <a:endParaRPr sz="1600"/>
          </a:p>
        </p:txBody>
      </p:sp>
      <p:sp>
        <p:nvSpPr>
          <p:cNvPr id="549" name="Google Shape;549;p47"/>
          <p:cNvSpPr txBox="1"/>
          <p:nvPr/>
        </p:nvSpPr>
        <p:spPr>
          <a:xfrm>
            <a:off x="2298075" y="3126045"/>
            <a:ext cx="4962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=</a:t>
            </a:r>
            <a:endParaRPr b="1" sz="30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50" name="Google Shape;550;p47"/>
          <p:cNvSpPr txBox="1"/>
          <p:nvPr/>
        </p:nvSpPr>
        <p:spPr>
          <a:xfrm>
            <a:off x="579750" y="3610800"/>
            <a:ext cx="23052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Special security</a:t>
            </a:r>
            <a:endParaRPr sz="1600"/>
          </a:p>
        </p:txBody>
      </p:sp>
      <p:sp>
        <p:nvSpPr>
          <p:cNvPr id="551" name="Google Shape;551;p47"/>
          <p:cNvSpPr txBox="1"/>
          <p:nvPr/>
        </p:nvSpPr>
        <p:spPr>
          <a:xfrm>
            <a:off x="2751324" y="3610800"/>
            <a:ext cx="23832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MachineDeployment</a:t>
            </a:r>
            <a:endParaRPr sz="1600"/>
          </a:p>
        </p:txBody>
      </p:sp>
      <p:sp>
        <p:nvSpPr>
          <p:cNvPr id="552" name="Google Shape;552;p47"/>
          <p:cNvSpPr txBox="1"/>
          <p:nvPr/>
        </p:nvSpPr>
        <p:spPr>
          <a:xfrm>
            <a:off x="2298075" y="3507045"/>
            <a:ext cx="4962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=</a:t>
            </a:r>
            <a:endParaRPr b="1" sz="30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53" name="Google Shape;553;p47"/>
          <p:cNvSpPr txBox="1"/>
          <p:nvPr/>
        </p:nvSpPr>
        <p:spPr>
          <a:xfrm>
            <a:off x="579750" y="3991800"/>
            <a:ext cx="23052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Special $anything</a:t>
            </a:r>
            <a:endParaRPr sz="1600"/>
          </a:p>
        </p:txBody>
      </p:sp>
      <p:sp>
        <p:nvSpPr>
          <p:cNvPr id="554" name="Google Shape;554;p47"/>
          <p:cNvSpPr txBox="1"/>
          <p:nvPr/>
        </p:nvSpPr>
        <p:spPr>
          <a:xfrm>
            <a:off x="2751324" y="3991800"/>
            <a:ext cx="23832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MachineDeployment</a:t>
            </a:r>
            <a:endParaRPr sz="1600"/>
          </a:p>
        </p:txBody>
      </p:sp>
      <p:sp>
        <p:nvSpPr>
          <p:cNvPr id="555" name="Google Shape;555;p47"/>
          <p:cNvSpPr txBox="1"/>
          <p:nvPr/>
        </p:nvSpPr>
        <p:spPr>
          <a:xfrm>
            <a:off x="2298075" y="3888045"/>
            <a:ext cx="4962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=</a:t>
            </a:r>
            <a:endParaRPr b="1" sz="30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56" name="Google Shape;55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8"/>
          <p:cNvSpPr/>
          <p:nvPr/>
        </p:nvSpPr>
        <p:spPr>
          <a:xfrm>
            <a:off x="5870800" y="1939050"/>
            <a:ext cx="2305200" cy="126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62" name="Google Shape;562;p48"/>
          <p:cNvSpPr/>
          <p:nvPr/>
        </p:nvSpPr>
        <p:spPr>
          <a:xfrm>
            <a:off x="3419400" y="1939050"/>
            <a:ext cx="2305200" cy="126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63" name="Google Shape;563;p48"/>
          <p:cNvSpPr/>
          <p:nvPr/>
        </p:nvSpPr>
        <p:spPr>
          <a:xfrm>
            <a:off x="968000" y="1939050"/>
            <a:ext cx="2305200" cy="126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64" name="Google Shape;564;p48"/>
          <p:cNvSpPr txBox="1"/>
          <p:nvPr>
            <p:ph type="title"/>
          </p:nvPr>
        </p:nvSpPr>
        <p:spPr>
          <a:xfrm>
            <a:off x="826650" y="0"/>
            <a:ext cx="74907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DAY 2 OPERATIONS</a:t>
            </a:r>
            <a:endParaRPr>
              <a:solidFill>
                <a:srgbClr val="3F9C3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65" name="Google Shape;5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475" y="2146848"/>
            <a:ext cx="418249" cy="334599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8"/>
          <p:cNvSpPr txBox="1"/>
          <p:nvPr/>
        </p:nvSpPr>
        <p:spPr>
          <a:xfrm>
            <a:off x="928999" y="2567700"/>
            <a:ext cx="23832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Machine Operators</a:t>
            </a:r>
            <a:endParaRPr sz="1600"/>
          </a:p>
        </p:txBody>
      </p:sp>
      <p:sp>
        <p:nvSpPr>
          <p:cNvPr id="567" name="Google Shape;567;p48"/>
          <p:cNvSpPr txBox="1"/>
          <p:nvPr/>
        </p:nvSpPr>
        <p:spPr>
          <a:xfrm>
            <a:off x="3380394" y="2567700"/>
            <a:ext cx="23832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Cluster Operators</a:t>
            </a:r>
            <a:endParaRPr sz="1600"/>
          </a:p>
        </p:txBody>
      </p:sp>
      <p:sp>
        <p:nvSpPr>
          <p:cNvPr id="568" name="Google Shape;568;p48"/>
          <p:cNvSpPr txBox="1"/>
          <p:nvPr/>
        </p:nvSpPr>
        <p:spPr>
          <a:xfrm>
            <a:off x="5831794" y="2567700"/>
            <a:ext cx="23832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Update Operators</a:t>
            </a:r>
            <a:endParaRPr sz="1600"/>
          </a:p>
        </p:txBody>
      </p:sp>
      <p:pic>
        <p:nvPicPr>
          <p:cNvPr id="569" name="Google Shape;5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875" y="2146848"/>
            <a:ext cx="418249" cy="33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275" y="2146848"/>
            <a:ext cx="418249" cy="33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000" y="152400"/>
            <a:ext cx="719200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3"/>
          <p:cNvSpPr txBox="1"/>
          <p:nvPr>
            <p:ph type="title"/>
          </p:nvPr>
        </p:nvSpPr>
        <p:spPr>
          <a:xfrm>
            <a:off x="826650" y="-47716"/>
            <a:ext cx="74907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Host Vision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graphicFrame>
        <p:nvGraphicFramePr>
          <p:cNvPr id="123" name="Google Shape;123;p23"/>
          <p:cNvGraphicFramePr/>
          <p:nvPr/>
        </p:nvGraphicFramePr>
        <p:xfrm>
          <a:off x="950525" y="80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{C31FAD65-13C7-4807-90CF-DACBC34EB9F8}</a:tableStyleId>
              </a:tblPr>
              <a:tblGrid>
                <a:gridCol w="3682350"/>
                <a:gridCol w="3682350"/>
              </a:tblGrid>
              <a:tr h="34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An Ideal Container Host would be</a:t>
                      </a:r>
                      <a:endParaRPr b="1"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Red Hat CoreOS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Minimal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Only what’s needed to run containers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Secure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Read-only &amp; locked down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Immutable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Immutable image-based deployments &amp; updates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Always up-to-date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OS updates are automated and transparent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Updates never break my apps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Isolates all applications as containers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Updates never break my cluster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OS components are compatible with the cluster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Supported on my infra of choice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Inherits majority of the RHEL ecosystem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Simple to configure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Installer generated configuration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Effortless to manage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Managed by Kubernetes Operators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000" y="152400"/>
            <a:ext cx="719200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4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Red Hat CoreOS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" name="Google Shape;131;p24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Adapting for the next wave of innovation in distributed systems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775" y="2278225"/>
            <a:ext cx="2913449" cy="112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826700" y="1473525"/>
            <a:ext cx="3802500" cy="28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Combining the innovations of Container Linux and Atomic with the stability and ecosystem of RHEL </a:t>
            </a:r>
            <a:endParaRPr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Fully integrated and delivered via OpenShift. </a:t>
            </a:r>
            <a:endParaRPr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Small footprint, derived from RHEL</a:t>
            </a:r>
            <a:endParaRPr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○"/>
            </a:pPr>
            <a:r>
              <a:rPr lang="en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~400 packages</a:t>
            </a:r>
            <a:endParaRPr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Fast provisioning: clusters deploy in minutes</a:t>
            </a:r>
            <a:endParaRPr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Simplified, cluster-centric updates and upgrades</a:t>
            </a:r>
            <a:endParaRPr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Managed and automated via operators </a:t>
            </a:r>
            <a:endParaRPr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73825" y="1386450"/>
            <a:ext cx="5165100" cy="28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Full support for the RHEL ABI &amp; container ecosystem</a:t>
            </a:r>
            <a:endParaRPr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An immutable host, delivered and managed via OpenShift</a:t>
            </a:r>
            <a:endParaRPr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Aligned lifecycle and release cadence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Updates &amp; upgrades deployed via operators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UX inspired by Container Linux </a:t>
            </a:r>
            <a:endParaRPr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Read-only OS binaries in /usr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Integrated container &amp; kubernetes stack 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One-touch provisioning with Ignition</a:t>
            </a:r>
            <a:endParaRPr/>
          </a:p>
        </p:txBody>
      </p:sp>
      <p:sp>
        <p:nvSpPr>
          <p:cNvPr id="141" name="Google Shape;141;p2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Red Hat CoreOS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2" name="Google Shape;142;p25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Built for stability, scale, and hands-free operation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625" y="3216277"/>
            <a:ext cx="3795874" cy="10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7300100" y="2507075"/>
            <a:ext cx="1505400" cy="7092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7426400" y="2901425"/>
            <a:ext cx="124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/>
        </p:nvSpPr>
        <p:spPr>
          <a:xfrm>
            <a:off x="7304900" y="2867450"/>
            <a:ext cx="14919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RHEL ABI</a:t>
            </a:r>
            <a:endParaRPr sz="900">
              <a:solidFill>
                <a:srgbClr val="666666"/>
              </a:solidFill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7304900" y="2518625"/>
            <a:ext cx="14919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App / Service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/>
          <p:nvPr/>
        </p:nvSpPr>
        <p:spPr>
          <a:xfrm>
            <a:off x="5017775" y="1345325"/>
            <a:ext cx="3981600" cy="334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52500" marR="38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{</a:t>
            </a:r>
            <a:b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 </a:t>
            </a:r>
            <a:r>
              <a:rPr lang="en" sz="1050">
                <a:solidFill>
                  <a:srgbClr val="000080"/>
                </a:solidFill>
                <a:latin typeface="Overpass"/>
                <a:ea typeface="Overpass"/>
                <a:cs typeface="Overpass"/>
                <a:sym typeface="Overpass"/>
              </a:rPr>
              <a:t>"ignition"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:</a:t>
            </a: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{</a:t>
            </a:r>
            <a:b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   </a:t>
            </a:r>
            <a:r>
              <a:rPr lang="en" sz="1050">
                <a:solidFill>
                  <a:srgbClr val="000080"/>
                </a:solidFill>
                <a:latin typeface="Overpass"/>
                <a:ea typeface="Overpass"/>
                <a:cs typeface="Overpass"/>
                <a:sym typeface="Overpass"/>
              </a:rPr>
              <a:t>"config"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:</a:t>
            </a: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{},</a:t>
            </a:r>
            <a:b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   </a:t>
            </a:r>
            <a:r>
              <a:rPr lang="en" sz="1050">
                <a:solidFill>
                  <a:srgbClr val="000080"/>
                </a:solidFill>
                <a:latin typeface="Overpass"/>
                <a:ea typeface="Overpass"/>
                <a:cs typeface="Overpass"/>
                <a:sym typeface="Overpass"/>
              </a:rPr>
              <a:t>"timeouts"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:</a:t>
            </a: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{},</a:t>
            </a:r>
            <a:b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   </a:t>
            </a:r>
            <a:r>
              <a:rPr lang="en" sz="1050">
                <a:solidFill>
                  <a:srgbClr val="000080"/>
                </a:solidFill>
                <a:latin typeface="Overpass"/>
                <a:ea typeface="Overpass"/>
                <a:cs typeface="Overpass"/>
                <a:sym typeface="Overpass"/>
              </a:rPr>
              <a:t>"version"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:</a:t>
            </a: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050">
                <a:solidFill>
                  <a:srgbClr val="DD1144"/>
                </a:solidFill>
                <a:latin typeface="Overpass"/>
                <a:ea typeface="Overpass"/>
                <a:cs typeface="Overpass"/>
                <a:sym typeface="Overpass"/>
              </a:rPr>
              <a:t>"2.1.0"</a:t>
            </a:r>
            <a:b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 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},</a:t>
            </a:r>
            <a:b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 </a:t>
            </a:r>
            <a:r>
              <a:rPr lang="en" sz="1050">
                <a:solidFill>
                  <a:srgbClr val="000080"/>
                </a:solidFill>
                <a:latin typeface="Overpass"/>
                <a:ea typeface="Overpass"/>
                <a:cs typeface="Overpass"/>
                <a:sym typeface="Overpass"/>
              </a:rPr>
              <a:t>"passwd"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:</a:t>
            </a: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{</a:t>
            </a:r>
            <a:b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   </a:t>
            </a:r>
            <a:r>
              <a:rPr lang="en" sz="1050">
                <a:solidFill>
                  <a:srgbClr val="000080"/>
                </a:solidFill>
                <a:latin typeface="Overpass"/>
                <a:ea typeface="Overpass"/>
                <a:cs typeface="Overpass"/>
                <a:sym typeface="Overpass"/>
              </a:rPr>
              <a:t>"users"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:</a:t>
            </a: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[</a:t>
            </a:r>
            <a:b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     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{</a:t>
            </a:r>
            <a:b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       </a:t>
            </a:r>
            <a:r>
              <a:rPr lang="en" sz="1050">
                <a:solidFill>
                  <a:srgbClr val="000080"/>
                </a:solidFill>
                <a:latin typeface="Overpass"/>
                <a:ea typeface="Overpass"/>
                <a:cs typeface="Overpass"/>
                <a:sym typeface="Overpass"/>
              </a:rPr>
              <a:t>"name"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:</a:t>
            </a: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050">
                <a:solidFill>
                  <a:srgbClr val="DD1144"/>
                </a:solidFill>
                <a:latin typeface="Overpass"/>
                <a:ea typeface="Overpass"/>
                <a:cs typeface="Overpass"/>
                <a:sym typeface="Overpass"/>
              </a:rPr>
              <a:t>"core"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</a:t>
            </a:r>
            <a:b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       </a:t>
            </a:r>
            <a:r>
              <a:rPr lang="en" sz="1050">
                <a:solidFill>
                  <a:srgbClr val="000080"/>
                </a:solidFill>
                <a:latin typeface="Overpass"/>
                <a:ea typeface="Overpass"/>
                <a:cs typeface="Overpass"/>
                <a:sym typeface="Overpass"/>
              </a:rPr>
              <a:t>"passwordHash"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:</a:t>
            </a: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050">
                <a:solidFill>
                  <a:srgbClr val="DD1144"/>
                </a:solidFill>
                <a:latin typeface="Overpass"/>
                <a:ea typeface="Overpass"/>
                <a:cs typeface="Overpass"/>
                <a:sym typeface="Overpass"/>
              </a:rPr>
              <a:t>"$6$43y3tkl..."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</a:t>
            </a:r>
            <a:b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       </a:t>
            </a:r>
            <a:r>
              <a:rPr lang="en" sz="1050">
                <a:solidFill>
                  <a:srgbClr val="000080"/>
                </a:solidFill>
                <a:latin typeface="Overpass"/>
                <a:ea typeface="Overpass"/>
                <a:cs typeface="Overpass"/>
                <a:sym typeface="Overpass"/>
              </a:rPr>
              <a:t>"sshAuthorizedKeys"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:</a:t>
            </a: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[</a:t>
            </a:r>
            <a:b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         </a:t>
            </a:r>
            <a:r>
              <a:rPr lang="en" sz="1050">
                <a:solidFill>
                  <a:srgbClr val="DD1144"/>
                </a:solidFill>
                <a:latin typeface="Overpass"/>
                <a:ea typeface="Overpass"/>
                <a:cs typeface="Overpass"/>
                <a:sym typeface="Overpass"/>
              </a:rPr>
              <a:t>"key1"</a:t>
            </a:r>
            <a:b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       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]</a:t>
            </a:r>
            <a:b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     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}</a:t>
            </a:r>
            <a:b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   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]</a:t>
            </a:r>
            <a:b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 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},</a:t>
            </a:r>
            <a:b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 </a:t>
            </a:r>
            <a:r>
              <a:rPr lang="en" sz="1050">
                <a:solidFill>
                  <a:srgbClr val="000080"/>
                </a:solidFill>
                <a:latin typeface="Overpass"/>
                <a:ea typeface="Overpass"/>
                <a:cs typeface="Overpass"/>
                <a:sym typeface="Overpass"/>
              </a:rPr>
              <a:t>"storage"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:</a:t>
            </a: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{},</a:t>
            </a:r>
            <a:b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 </a:t>
            </a:r>
            <a:r>
              <a:rPr lang="en" sz="1050">
                <a:solidFill>
                  <a:srgbClr val="000080"/>
                </a:solidFill>
                <a:latin typeface="Overpass"/>
                <a:ea typeface="Overpass"/>
                <a:cs typeface="Overpass"/>
                <a:sym typeface="Overpass"/>
              </a:rPr>
              <a:t>"systemd"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:</a:t>
            </a:r>
            <a: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{}</a:t>
            </a:r>
            <a:br>
              <a:rPr lang="en" sz="1050">
                <a:solidFill>
                  <a:srgbClr val="BBBBBB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5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}</a:t>
            </a:r>
            <a:endParaRPr sz="1050"/>
          </a:p>
        </p:txBody>
      </p:sp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903125" y="1345325"/>
            <a:ext cx="4712100" cy="28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Ignition applies a declarative node configuration early in the boot process.</a:t>
            </a:r>
            <a:endParaRPr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Generated via openshift-install</a:t>
            </a:r>
            <a:endParaRPr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Similar in scope to cloud-init</a:t>
            </a:r>
            <a:endParaRPr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Configures storage, systemd units, users, &amp; remote configs</a:t>
            </a:r>
            <a:endParaRPr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Executed in the initramfs</a:t>
            </a:r>
            <a:endParaRPr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v3.0 spec is in progress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One Touch provisioning via Ignition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7" name="Google Shape;157;p26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Machine generated; machine validated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826650" y="1352600"/>
            <a:ext cx="5105400" cy="28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Transactional updates ensure that the Red Hat CoreOS is never altered during runtime. Rather it is booted directly into an always “known good” version.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Each OS update is versioned and tested as an complete image.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OS binaries (/usr) are read-only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Updates encapsulated in container images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 sz="1400"/>
              <a:t>file system and package layering available for hotfixes and debugging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Transactional Updates via rpm-ostree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6" name="Google Shape;166;p27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Versioning and Simplifying OS Updates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descr="update-diagram.png" id="167" name="Google Shape;167;p27"/>
          <p:cNvPicPr preferRelativeResize="0"/>
          <p:nvPr/>
        </p:nvPicPr>
        <p:blipFill rotWithShape="1">
          <a:blip r:embed="rId3">
            <a:alphaModFix/>
          </a:blip>
          <a:srcRect b="47151" l="0" r="-4101" t="0"/>
          <a:stretch/>
        </p:blipFill>
        <p:spPr>
          <a:xfrm>
            <a:off x="5953975" y="2083008"/>
            <a:ext cx="1378187" cy="13645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pdate-diagram.png" id="168" name="Google Shape;168;p27"/>
          <p:cNvPicPr preferRelativeResize="0"/>
          <p:nvPr/>
        </p:nvPicPr>
        <p:blipFill rotWithShape="1">
          <a:blip r:embed="rId3">
            <a:alphaModFix/>
          </a:blip>
          <a:srcRect b="0" l="0" r="9107" t="49225"/>
          <a:stretch/>
        </p:blipFill>
        <p:spPr>
          <a:xfrm>
            <a:off x="7838763" y="1916177"/>
            <a:ext cx="1223512" cy="1333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Over-the-air Updates - Delivery Mechanism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6" name="Google Shape;176;p28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For Hosted and on-prem Deployments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b="3409" l="734" r="0" t="0"/>
          <a:stretch/>
        </p:blipFill>
        <p:spPr>
          <a:xfrm>
            <a:off x="5378975" y="1639300"/>
            <a:ext cx="3585001" cy="177845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66675">
              <a:srgbClr val="000000">
                <a:alpha val="50000"/>
              </a:srgbClr>
            </a:outerShdw>
          </a:effectLst>
        </p:spPr>
      </p:pic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82375" y="1320050"/>
            <a:ext cx="4752300" cy="28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Updates can be driven from either </a:t>
            </a:r>
            <a:r>
              <a:rPr i="1" lang="en">
                <a:latin typeface="Overpass"/>
                <a:ea typeface="Overpass"/>
                <a:cs typeface="Overpass"/>
                <a:sym typeface="Overpass"/>
              </a:rPr>
              <a:t>cloud.openshift.com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and/or the Cluster Console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Updates are delivered via OCI images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Auto-update support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Manual updates will be supported for disconnected environments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Tooling to automate updates will be added in later release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Single source of content to mirror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1600"/>
              </a:spcAft>
              <a:buSzPts val="1200"/>
              <a:buChar char="●"/>
            </a:pPr>
            <a:r>
              <a:t/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300" y="45055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/>
          <p:nvPr/>
        </p:nvSpPr>
        <p:spPr>
          <a:xfrm>
            <a:off x="5598525" y="3379945"/>
            <a:ext cx="2184000" cy="65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Toolbox shell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9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Low-level Debugging via Toolbox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826650" y="1604175"/>
            <a:ext cx="4482900" cy="28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Toolbox is a simple script that provides a persistent privileged container for the following use cases: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●"/>
            </a:pPr>
            <a:r>
              <a:rPr lang="en"/>
              <a:t>Low-level troubleshooting /debugging environment</a:t>
            </a:r>
            <a:endParaRPr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●"/>
            </a:pPr>
            <a:r>
              <a:rPr lang="en"/>
              <a:t>Collecting sosreports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●"/>
            </a:pPr>
            <a:r>
              <a:rPr lang="en"/>
              <a:t>Install additional utilities not available as part of RHCOS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8" name="Google Shape;188;p29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Bring your tools with you!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9" name="Google Shape;189;p29"/>
          <p:cNvSpPr/>
          <p:nvPr/>
        </p:nvSpPr>
        <p:spPr>
          <a:xfrm>
            <a:off x="5640975" y="3781975"/>
            <a:ext cx="2099100" cy="1956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Red Hat CoreOS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501" y="2780210"/>
            <a:ext cx="473337" cy="47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901" y="2780210"/>
            <a:ext cx="473337" cy="47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301" y="2780210"/>
            <a:ext cx="473337" cy="47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701" y="2780210"/>
            <a:ext cx="473337" cy="47333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/>
          <p:nvPr/>
        </p:nvSpPr>
        <p:spPr>
          <a:xfrm>
            <a:off x="5598525" y="2728125"/>
            <a:ext cx="2184000" cy="57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300" y="4581722"/>
            <a:ext cx="903675" cy="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